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341" r:id="rId2"/>
    <p:sldId id="339" r:id="rId3"/>
    <p:sldId id="340" r:id="rId4"/>
    <p:sldId id="342" r:id="rId5"/>
    <p:sldId id="344" r:id="rId6"/>
    <p:sldId id="343" r:id="rId7"/>
    <p:sldId id="326" r:id="rId8"/>
    <p:sldId id="346" r:id="rId9"/>
    <p:sldId id="345" r:id="rId10"/>
    <p:sldId id="347" r:id="rId11"/>
    <p:sldId id="348" r:id="rId12"/>
    <p:sldId id="350" r:id="rId13"/>
    <p:sldId id="351" r:id="rId14"/>
    <p:sldId id="352" r:id="rId15"/>
    <p:sldId id="353" r:id="rId16"/>
    <p:sldId id="354" r:id="rId17"/>
    <p:sldId id="355" r:id="rId18"/>
    <p:sldId id="356" r:id="rId19"/>
    <p:sldId id="357" r:id="rId20"/>
    <p:sldId id="359" r:id="rId21"/>
    <p:sldId id="360" r:id="rId22"/>
    <p:sldId id="362" r:id="rId23"/>
    <p:sldId id="361" r:id="rId24"/>
    <p:sldId id="363" r:id="rId25"/>
    <p:sldId id="364" r:id="rId26"/>
    <p:sldId id="365" r:id="rId27"/>
    <p:sldId id="366" r:id="rId28"/>
    <p:sldId id="367" r:id="rId29"/>
    <p:sldId id="371" r:id="rId30"/>
    <p:sldId id="373" r:id="rId31"/>
    <p:sldId id="258" r:id="rId32"/>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989"/>
    <a:srgbClr val="1E4B74"/>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0" autoAdjust="0"/>
    <p:restoredTop sz="80224" autoAdjust="0"/>
  </p:normalViewPr>
  <p:slideViewPr>
    <p:cSldViewPr snapToGrid="0">
      <p:cViewPr varScale="1">
        <p:scale>
          <a:sx n="54" d="100"/>
          <a:sy n="54" d="100"/>
        </p:scale>
        <p:origin x="1684" y="40"/>
      </p:cViewPr>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58A48B72-8812-4392-81DB-24BDF545CCC0}" type="datetimeFigureOut">
              <a:rPr lang="zh-CN" altLang="en-US" smtClean="0"/>
              <a:t>2022-09-26</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201BA325-314D-4386-89C2-F1B56A27582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B91F1B3-91B1-4283-9DAE-0815165A9E03}" type="datetimeFigureOut">
              <a:rPr lang="zh-CN" altLang="en-US" smtClean="0"/>
              <a:t>2022-09-26</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1B71AC1-1452-4360-A87C-126E45CE082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前面我们讲了单一的类，现在要讲一下</a:t>
            </a:r>
            <a:r>
              <a:rPr lang="en-US" altLang="zh-CN" dirty="0"/>
              <a:t>C++</a:t>
            </a:r>
            <a:r>
              <a:rPr lang="zh-CN" altLang="en-US" dirty="0"/>
              <a:t>的类的重要性之，就是类的继承性</a:t>
            </a:r>
          </a:p>
        </p:txBody>
      </p:sp>
      <p:sp>
        <p:nvSpPr>
          <p:cNvPr id="4" name="灯片编号占位符 3"/>
          <p:cNvSpPr>
            <a:spLocks noGrp="1"/>
          </p:cNvSpPr>
          <p:nvPr>
            <p:ph type="sldNum" sz="quarter" idx="5"/>
          </p:nvPr>
        </p:nvSpPr>
        <p:spPr/>
        <p:txBody>
          <a:bodyPr/>
          <a:lstStyle/>
          <a:p>
            <a:fld id="{F1B71AC1-1452-4360-A87C-126E45CE08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另外类还拥有一些性质</a:t>
            </a:r>
            <a:endParaRPr lang="en-US" altLang="zh-CN" dirty="0"/>
          </a:p>
          <a:p>
            <a:r>
              <a:rPr lang="zh-CN" altLang="en-US" sz="1200" b="0" i="0" u="none" strike="noStrike" kern="1200" dirty="0">
                <a:solidFill>
                  <a:schemeClr val="tx1"/>
                </a:solidFill>
                <a:effectLst/>
                <a:latin typeface="+mn-lt"/>
                <a:ea typeface="+mn-ea"/>
                <a:cs typeface="+mn-cs"/>
              </a:rPr>
              <a:t>从一个基类派生的继承称为单继承，单继承只继承一个类。</a:t>
            </a:r>
            <a:br>
              <a:rPr lang="zh-CN" altLang="en-US" dirty="0"/>
            </a:br>
            <a:r>
              <a:rPr lang="zh-CN" altLang="en-US" sz="1200" b="0" i="0" u="none" strike="noStrike" kern="1200" dirty="0">
                <a:solidFill>
                  <a:schemeClr val="tx1"/>
                </a:solidFill>
                <a:effectLst/>
                <a:latin typeface="+mn-lt"/>
                <a:ea typeface="+mn-ea"/>
                <a:cs typeface="+mn-cs"/>
              </a:rPr>
              <a:t>一个派生类指定多个基类，这样的继承结构被称做多重继承。</a:t>
            </a:r>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C++ </a:t>
            </a:r>
            <a:r>
              <a:rPr lang="zh-CN" altLang="en-US"/>
              <a:t>多态意味着调用成员函数时，会根据调用函数的对象的类型来执行不同的函数。</a:t>
            </a:r>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
        <p:nvSpPr>
          <p:cNvPr id="4" name="灯片编号占位符 3"/>
          <p:cNvSpPr>
            <a:spLocks noGrp="1"/>
          </p:cNvSpPr>
          <p:nvPr>
            <p:ph type="sldNum" sz="quarter" idx="5"/>
          </p:nvPr>
        </p:nvSpPr>
        <p:spPr/>
        <p:txBody>
          <a:bodyPr/>
          <a:lstStyle/>
          <a:p>
            <a:fld id="{F1B71AC1-1452-4360-A87C-126E45CE082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过程：五子棋：</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、开始游戏，</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、黑子先走，</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、绘制画面，</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、判断输赢，</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、轮到白子，</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、绘制画面，</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、判断输赢，</a:t>
            </a:r>
            <a:r>
              <a:rPr lang="en-US" altLang="zh-CN" sz="1200" b="0" i="0" u="none" strike="noStrike" kern="1200" dirty="0">
                <a:solidFill>
                  <a:schemeClr val="tx1"/>
                </a:solidFill>
                <a:effectLst/>
                <a:latin typeface="+mn-lt"/>
                <a:ea typeface="+mn-ea"/>
                <a:cs typeface="+mn-cs"/>
              </a:rPr>
              <a:t>8</a:t>
            </a:r>
            <a:r>
              <a:rPr lang="zh-CN" altLang="en-US" sz="1200" b="0" i="0" u="none" strike="noStrike" kern="1200" dirty="0">
                <a:solidFill>
                  <a:schemeClr val="tx1"/>
                </a:solidFill>
                <a:effectLst/>
                <a:latin typeface="+mn-lt"/>
                <a:ea typeface="+mn-ea"/>
                <a:cs typeface="+mn-cs"/>
              </a:rPr>
              <a:t>、返回步骤</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、输出最后结果。把上面每个步骤用不同的方法来实现。</a:t>
            </a: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模块化：模块化设计，简单地说就是程序的编写不是一开始就逐条录入计算机语句和指令，而是首先用主程序、子程序、子过程等框架把软件的主要结构和流程描述出来，并定义和调试好各个框架之间的输入、输出链接关系逐步求精的结果是得到一系列以功能块为单位的算法描述。</a:t>
            </a: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函数：函数式编程语言，主要关注类型之间的关系。特点：可以把函数作为参数传入，返回值也可为函数，这种定义的函数称为高阶函数。输入确定，输出也确定，是一种映射关系。</a:t>
            </a: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逻辑：这个应该你们之后会学到，这里只是了解一下，不做深入。它建立在逻辑学的理论基础之上， 最初被运用于自然语言等研究领域。</a:t>
            </a:r>
          </a:p>
          <a:p>
            <a:endParaRPr lang="zh-CN" altLang="en-US"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面向对象：再拿之前提到的五子棋举例，五子棋可以分为：</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、黑白双方，这两方的行为是一模一样的，</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、棋盘系统，负责绘制画面，</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规则系统，负责判定诸如犯规、输赢等。第一类对象（玩家对象）负责接受用户输入，并告知第二类对象（棋盘对象）棋子布局的变化，棋盘对象接收到了棋子的变化就要负责在屏幕上面显示出这种变化，同时利用第三类对象（规则系统）来对棋局进行判定。</a:t>
            </a:r>
          </a:p>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1B71AC1-1452-4360-A87C-126E45CE082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
        <p:nvSpPr>
          <p:cNvPr id="4" name="灯片编号占位符 3"/>
          <p:cNvSpPr>
            <a:spLocks noGrp="1"/>
          </p:cNvSpPr>
          <p:nvPr>
            <p:ph type="sldNum" sz="quarter" idx="5"/>
          </p:nvPr>
        </p:nvSpPr>
        <p:spPr/>
        <p:txBody>
          <a:bodyPr/>
          <a:lstStyle/>
          <a:p>
            <a:fld id="{F1B71AC1-1452-4360-A87C-126E45CE082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面向过程</a:t>
            </a:r>
            <a:r>
              <a:rPr lang="zh-CN" altLang="en-US" dirty="0"/>
              <a:t>：是一种以事件为中心的编程思想，编程的时候把解决问题的步骤分析出来，然后用函数把这些步骤实现，在一步一步的具体步骤中再按顺序调用函数。</a:t>
            </a:r>
            <a:endParaRPr lang="en-US" altLang="zh-CN" dirty="0"/>
          </a:p>
          <a:p>
            <a:r>
              <a:rPr lang="zh-CN" altLang="en-US" b="1" dirty="0"/>
              <a:t>面向对象</a:t>
            </a:r>
            <a:r>
              <a:rPr lang="zh-CN" altLang="en-US" dirty="0"/>
              <a:t>：在日常生活或编程中，简单的问题可以用面向过程的思路来解决，直接有效，但是当问题的规模变得更大时，用面向过程的思想是远远不够的。所以慢慢就出现了面向对象的编程思想。世界上有很多人和事物，每一个都可以看做一个对象，而每个对象都有自己的属性和行为，对象与对象之间通过方法来交互。面向对象是一种以“对象”为中心的编程思想，把要解决的问题分解成各个对象，建立对象的目的不是为了完成一个步骤，而是为了描叙某个对象在整个解决问题的步骤中的属性和行为。</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类的多态性体现在方法的重载（</a:t>
            </a:r>
            <a:r>
              <a:rPr lang="en-GB" altLang="zh-CN" sz="1200" b="0" i="0" u="none" strike="noStrike" kern="1200" dirty="0">
                <a:solidFill>
                  <a:schemeClr val="tx1"/>
                </a:solidFill>
                <a:effectLst/>
                <a:latin typeface="+mn-lt"/>
                <a:ea typeface="+mn-ea"/>
                <a:cs typeface="+mn-cs"/>
              </a:rPr>
              <a:t>overload</a:t>
            </a:r>
            <a:r>
              <a:rPr lang="zh-CN" altLang="en-GB"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上。</a:t>
            </a:r>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C</a:t>
            </a:r>
            <a:r>
              <a:rPr lang="en-US" altLang="zh-CN" dirty="0"/>
              <a:t>++</a:t>
            </a:r>
            <a:r>
              <a:rPr lang="zh-CN" altLang="en-US" dirty="0"/>
              <a:t>是一种封装性的语言，进行访问控制是为了保护其一些私有的数据成员不被修改，保证其封装性。</a:t>
            </a:r>
            <a:endParaRPr lang="en-GB" altLang="zh-CN" dirty="0"/>
          </a:p>
          <a:p>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public: </a:t>
            </a:r>
            <a:r>
              <a:rPr lang="zh-CN" altLang="en-US" dirty="0"/>
              <a:t>可以被该类中的函数、子类的函数、其友元函数访问</a:t>
            </a:r>
            <a:r>
              <a:rPr lang="en-US" altLang="zh-CN" dirty="0"/>
              <a:t>,</a:t>
            </a:r>
            <a:r>
              <a:rPr lang="zh-CN" altLang="en-US" dirty="0"/>
              <a:t>也可以由该类的对象访问</a:t>
            </a:r>
            <a:endParaRPr lang="en-US" altLang="zh-CN" dirty="0"/>
          </a:p>
          <a:p>
            <a:r>
              <a:rPr lang="en-GB" altLang="zh-CN" dirty="0"/>
              <a:t>private: </a:t>
            </a:r>
            <a:r>
              <a:rPr lang="zh-CN" altLang="en-US" dirty="0"/>
              <a:t>只能由该类中的函数、其友元函数访问</a:t>
            </a:r>
            <a:r>
              <a:rPr lang="en-US" altLang="zh-CN" dirty="0"/>
              <a:t>,</a:t>
            </a:r>
            <a:r>
              <a:rPr lang="zh-CN" altLang="en-US" dirty="0"/>
              <a:t>不能被任何其他访问，该类的对象也不能访问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protected: </a:t>
            </a:r>
            <a:r>
              <a:rPr lang="zh-CN" altLang="en-US" dirty="0"/>
              <a:t>可以被该类中的函数、子类的函数、以及其友元函数访问</a:t>
            </a:r>
            <a:r>
              <a:rPr lang="en-US" altLang="zh-CN" dirty="0"/>
              <a:t>,</a:t>
            </a:r>
            <a:r>
              <a:rPr lang="zh-CN" altLang="en-US" dirty="0"/>
              <a:t>但不能被该类的对象访问</a:t>
            </a:r>
            <a:endParaRPr lang="en-GB" altLang="zh-CN" dirty="0"/>
          </a:p>
          <a:p>
            <a:br>
              <a:rPr lang="zh-CN" altLang="en-US" dirty="0"/>
            </a:br>
            <a:endParaRPr lang="en-US" altLang="zh-CN"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71AC1-1452-4360-A87C-126E45CE08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2BC3F6EA-8A27-43CF-863E-64ED1B38EB0F}" type="datetime1">
              <a:rPr lang="zh-CN" altLang="en-US" smtClean="0"/>
              <a:t>2022-09-26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 name="直接连接符 7"/>
          <p:cNvCxnSpPr/>
          <p:nvPr userDrawn="1"/>
        </p:nvCxnSpPr>
        <p:spPr>
          <a:xfrm>
            <a:off x="3323493" y="3466407"/>
            <a:ext cx="24899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883E041-CB4C-4F9C-9629-CE0D0BB5CED0}" type="datetime1">
              <a:rPr lang="zh-CN" altLang="en-US" smtClean="0"/>
              <a:t>2022-09-26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D9ED90E-EB2C-4331-A67C-B73B149518B5}" type="datetime1">
              <a:rPr lang="zh-CN" altLang="en-US" smtClean="0"/>
              <a:t>2022-09-26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51116" y="365126"/>
            <a:ext cx="7764234" cy="1325563"/>
          </a:xfrm>
        </p:spPr>
        <p:txBody>
          <a:bodyPr/>
          <a:lstStyle>
            <a:lvl1pPr>
              <a:defRPr>
                <a:solidFill>
                  <a:srgbClr val="2A5989"/>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E6C1CE2B-92B2-4BF0-8132-1B6409CE9860}" type="datetime1">
              <a:rPr lang="zh-CN" altLang="en-US" smtClean="0"/>
              <a:t>2022-09-26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628651" y="47897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46352" y="1709739"/>
            <a:ext cx="7764235"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1C657B48-163C-4A36-B2CC-8B39FDD73381}" type="datetime1">
              <a:rPr lang="zh-CN" altLang="en-US" smtClean="0"/>
              <a:t>2022-09-26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t>‹#›</a:t>
            </a:fld>
            <a:endParaRPr lang="zh-CN" altLang="en-US"/>
          </a:p>
        </p:txBody>
      </p:sp>
      <p:sp>
        <p:nvSpPr>
          <p:cNvPr id="7" name="矩形 6"/>
          <p:cNvSpPr/>
          <p:nvPr userDrawn="1"/>
        </p:nvSpPr>
        <p:spPr>
          <a:xfrm>
            <a:off x="623888" y="3483657"/>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B238592-A99B-4864-937D-024F01C28B63}" type="datetime1">
              <a:rPr lang="zh-CN" altLang="en-US" smtClean="0"/>
              <a:t>2022-09-26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0132ADC-316B-4090-B62A-C0DFDC241753}" type="datetime1">
              <a:rPr lang="zh-CN" altLang="en-US" smtClean="0"/>
              <a:t>2022-09-26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83DB811-1B19-4061-8847-519396C748EA}" type="datetime1">
              <a:rPr lang="zh-CN" altLang="en-US" smtClean="0"/>
              <a:t>2022-09-26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466E1-46F1-475D-AC91-8B4B752BA2C4}" type="datetime1">
              <a:rPr lang="zh-CN" altLang="en-US" smtClean="0"/>
              <a:t>2022-09-26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BBA267D-7722-47D2-AEC5-901F65751BB7}" type="datetime1">
              <a:rPr lang="zh-CN" altLang="en-US" smtClean="0"/>
              <a:t>2022-09-26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0596C5-084C-4E7D-A004-A62A34DDF6D0}" type="datetime1">
              <a:rPr lang="zh-CN" altLang="en-US" smtClean="0"/>
              <a:t>2022-09-26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5C3F8-B2B9-417D-95FA-753A3776E8C7}" type="datetime1">
              <a:rPr lang="zh-CN" altLang="en-US" smtClean="0"/>
              <a:t>2022-09-26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19521" y="1640241"/>
            <a:ext cx="7691066" cy="3153206"/>
          </a:xfrm>
        </p:spPr>
        <p:txBody>
          <a:bodyPr>
            <a:normAutofit/>
          </a:bodyPr>
          <a:lstStyle/>
          <a:p>
            <a:r>
              <a:rPr lang="zh-CN" altLang="en-US" sz="2800" dirty="0"/>
              <a:t>面向对象程序设计简介</a:t>
            </a:r>
            <a:br>
              <a:rPr lang="en-GB" altLang="zh-CN" sz="2800" dirty="0"/>
            </a:br>
            <a:endParaRPr lang="zh-CN" altLang="en-US" sz="2800" dirty="0"/>
          </a:p>
        </p:txBody>
      </p:sp>
      <p:sp>
        <p:nvSpPr>
          <p:cNvPr id="2" name="灯片编号占位符 1"/>
          <p:cNvSpPr>
            <a:spLocks noGrp="1"/>
          </p:cNvSpPr>
          <p:nvPr>
            <p:ph type="sldNum" sz="quarter" idx="12"/>
          </p:nvPr>
        </p:nvSpPr>
        <p:spPr/>
        <p:txBody>
          <a:bodyPr/>
          <a:lstStyle/>
          <a:p>
            <a:fld id="{AF201765-28EA-41EE-8360-4DCDA7AD8B0A}" type="slidenum">
              <a:rPr lang="zh-CN" altLang="en-US" smtClean="0"/>
              <a:t>1</a:t>
            </a:fld>
            <a:endParaRPr lang="zh-CN" altLang="en-US"/>
          </a:p>
        </p:txBody>
      </p:sp>
      <p:sp>
        <p:nvSpPr>
          <p:cNvPr id="5" name="内容占位符 2"/>
          <p:cNvSpPr txBox="1"/>
          <p:nvPr/>
        </p:nvSpPr>
        <p:spPr>
          <a:xfrm>
            <a:off x="6136061" y="5737411"/>
            <a:ext cx="2374526" cy="7265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90204" pitchFamily="34" charset="0"/>
              <a:buNone/>
              <a:defRPr sz="2400" kern="12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9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endParaRPr lang="en-US" altLang="zh-CN" sz="2000" dirty="0">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类的析构函数</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10</a:t>
            </a:fld>
            <a:endParaRPr lang="zh-CN" altLang="en-US"/>
          </a:p>
        </p:txBody>
      </p:sp>
      <p:sp>
        <p:nvSpPr>
          <p:cNvPr id="3" name="文本框 2"/>
          <p:cNvSpPr txBox="1"/>
          <p:nvPr/>
        </p:nvSpPr>
        <p:spPr>
          <a:xfrm>
            <a:off x="527050" y="1788160"/>
            <a:ext cx="7711440" cy="646331"/>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一个类只有一个析构函数，名称是“</a:t>
            </a:r>
            <a:r>
              <a:rPr kumimoji="1" lang="en-US" altLang="zh-CN" b="1" dirty="0"/>
              <a:t>~</a:t>
            </a:r>
            <a:r>
              <a:rPr kumimoji="1" lang="zh-CN" altLang="en-US" b="1" dirty="0"/>
              <a:t>类名</a:t>
            </a:r>
            <a:r>
              <a:rPr kumimoji="1" lang="zh-CN" altLang="en-US" dirty="0"/>
              <a:t>”，没有函数返回值，没有函数参数；</a:t>
            </a:r>
            <a:endParaRPr kumimoji="1" lang="en-US" altLang="zh-CN" dirty="0"/>
          </a:p>
        </p:txBody>
      </p:sp>
      <p:pic>
        <p:nvPicPr>
          <p:cNvPr id="5" name="图片 4"/>
          <p:cNvPicPr>
            <a:picLocks noChangeAspect="1"/>
          </p:cNvPicPr>
          <p:nvPr/>
        </p:nvPicPr>
        <p:blipFill>
          <a:blip r:embed="rId3"/>
          <a:stretch>
            <a:fillRect/>
          </a:stretch>
        </p:blipFill>
        <p:spPr>
          <a:xfrm>
            <a:off x="661906" y="2741988"/>
            <a:ext cx="4747758" cy="17839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对象</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11</a:t>
            </a:fld>
            <a:endParaRPr lang="zh-CN" altLang="en-US"/>
          </a:p>
        </p:txBody>
      </p:sp>
      <p:sp>
        <p:nvSpPr>
          <p:cNvPr id="4" name="文本框 3"/>
          <p:cNvSpPr txBox="1"/>
          <p:nvPr/>
        </p:nvSpPr>
        <p:spPr>
          <a:xfrm>
            <a:off x="751116" y="1565466"/>
            <a:ext cx="7863840" cy="2339102"/>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对象的定义：某个特定类的</a:t>
            </a:r>
            <a:r>
              <a:rPr kumimoji="1" lang="zh-CN" altLang="en-US" b="1" dirty="0"/>
              <a:t>实例</a:t>
            </a:r>
            <a:r>
              <a:rPr kumimoji="1" lang="zh-CN" altLang="en-US" dirty="0"/>
              <a:t>；</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类提供了对象的蓝图，对象是根据类来创建的。</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同一个类的对象具有：</a:t>
            </a:r>
            <a:endParaRPr kumimoji="1" lang="en-US" altLang="zh-CN" dirty="0"/>
          </a:p>
          <a:p>
            <a:pPr marL="742950" lvl="1" indent="-285750">
              <a:buFont typeface="Arial" panose="020B0604020202090204" pitchFamily="34" charset="0"/>
              <a:buChar char="•"/>
            </a:pPr>
            <a:r>
              <a:rPr kumimoji="1" lang="zh-CN" altLang="en-US" sz="1400" dirty="0"/>
              <a:t>相同的数据结构、操作集合和能见度</a:t>
            </a:r>
            <a:endParaRPr kumimoji="1" lang="en-US" altLang="zh-CN" sz="1400" dirty="0"/>
          </a:p>
          <a:p>
            <a:pPr marL="742950" lvl="1" indent="-285750">
              <a:buFont typeface="Arial" panose="020B0604020202090204" pitchFamily="34" charset="0"/>
              <a:buChar char="•"/>
            </a:pPr>
            <a:r>
              <a:rPr kumimoji="1" lang="zh-CN" altLang="en-US" sz="1400" dirty="0"/>
              <a:t>不同的标识</a:t>
            </a:r>
            <a:endParaRPr kumimoji="1" lang="en-US" altLang="zh-CN" sz="1400" dirty="0"/>
          </a:p>
          <a:p>
            <a:pPr marL="742950" lvl="1" indent="-285750">
              <a:buFont typeface="Arial" panose="020B0604020202090204" pitchFamily="34" charset="0"/>
              <a:buChar char="•"/>
            </a:pPr>
            <a:r>
              <a:rPr kumimoji="1" lang="zh-CN" altLang="en-US" sz="1400" dirty="0"/>
              <a:t>相同或不同的初始状态</a:t>
            </a:r>
            <a:endParaRPr kumimoji="1" lang="en-US" altLang="zh-CN" sz="1400" dirty="0"/>
          </a:p>
          <a:p>
            <a:pPr marL="742950" lvl="1" indent="-285750">
              <a:buFont typeface="Arial" panose="020B0604020202090204" pitchFamily="34" charset="0"/>
              <a:buChar char="•"/>
            </a:pPr>
            <a:r>
              <a:rPr kumimoji="1" lang="zh-CN" altLang="en-US" sz="1400" dirty="0"/>
              <a:t>拥有和保持不同的运行状态</a:t>
            </a:r>
            <a:endParaRPr kumimoji="1" lang="en-US" altLang="zh-CN" sz="1400" dirty="0"/>
          </a:p>
        </p:txBody>
      </p:sp>
      <p:sp>
        <p:nvSpPr>
          <p:cNvPr id="10" name="文本框 9"/>
          <p:cNvSpPr txBox="1"/>
          <p:nvPr/>
        </p:nvSpPr>
        <p:spPr>
          <a:xfrm>
            <a:off x="751116" y="4226560"/>
            <a:ext cx="3373844" cy="110799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大部分的类的对象有：</a:t>
            </a:r>
            <a:endParaRPr kumimoji="1" lang="en-US" altLang="zh-CN" dirty="0"/>
          </a:p>
          <a:p>
            <a:pPr marL="742950" lvl="1" indent="-285750">
              <a:buFont typeface="Arial" panose="020B0604020202090204" pitchFamily="34" charset="0"/>
              <a:buChar char="•"/>
            </a:pPr>
            <a:r>
              <a:rPr kumimoji="1" lang="zh-CN" altLang="en-US" sz="1600" b="1" dirty="0"/>
              <a:t>独立的数据空间</a:t>
            </a:r>
            <a:endParaRPr kumimoji="1" lang="en-US" altLang="zh-CN" sz="1600" b="1" dirty="0"/>
          </a:p>
          <a:p>
            <a:pPr marL="742950" lvl="1" indent="-285750">
              <a:buFont typeface="Arial" panose="020B0604020202090204" pitchFamily="34" charset="0"/>
              <a:buChar char="•"/>
            </a:pPr>
            <a:r>
              <a:rPr kumimoji="1" lang="zh-CN" altLang="en-US" sz="1600" dirty="0"/>
              <a:t>同一个类的对象</a:t>
            </a:r>
            <a:r>
              <a:rPr kumimoji="1" lang="zh-CN" altLang="en-US" sz="1600" b="1" dirty="0"/>
              <a:t>共享操作代码</a:t>
            </a:r>
          </a:p>
        </p:txBody>
      </p:sp>
      <p:pic>
        <p:nvPicPr>
          <p:cNvPr id="11" name="图片 10"/>
          <p:cNvPicPr>
            <a:picLocks noChangeAspect="1"/>
          </p:cNvPicPr>
          <p:nvPr/>
        </p:nvPicPr>
        <p:blipFill>
          <a:blip r:embed="rId3"/>
          <a:stretch>
            <a:fillRect/>
          </a:stretch>
        </p:blipFill>
        <p:spPr>
          <a:xfrm>
            <a:off x="4564891" y="2449117"/>
            <a:ext cx="3272190" cy="37891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实例化及其机制</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12</a:t>
            </a:fld>
            <a:endParaRPr lang="zh-CN" altLang="en-US"/>
          </a:p>
        </p:txBody>
      </p:sp>
      <p:sp>
        <p:nvSpPr>
          <p:cNvPr id="4" name="文本框 3"/>
          <p:cNvSpPr txBox="1"/>
          <p:nvPr/>
        </p:nvSpPr>
        <p:spPr>
          <a:xfrm>
            <a:off x="751116" y="1565466"/>
            <a:ext cx="7863840" cy="369331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b="1" dirty="0"/>
              <a:t>实例化</a:t>
            </a:r>
            <a:r>
              <a:rPr kumimoji="1" lang="zh-CN" altLang="en-US" dirty="0"/>
              <a:t>：依据对应的一个类</a:t>
            </a:r>
            <a:r>
              <a:rPr kumimoji="1" lang="en-US" altLang="zh-CN" dirty="0"/>
              <a:t>(</a:t>
            </a:r>
            <a:r>
              <a:rPr kumimoji="1" lang="zh-CN" altLang="en-US" dirty="0"/>
              <a:t>或一组有继承关系的类</a:t>
            </a:r>
            <a:r>
              <a:rPr kumimoji="1" lang="en-US" altLang="zh-CN" dirty="0"/>
              <a:t>)</a:t>
            </a:r>
            <a:r>
              <a:rPr kumimoji="1" lang="zh-CN" altLang="en-US" dirty="0"/>
              <a:t>，根据作用域控制规则，进行</a:t>
            </a:r>
            <a:r>
              <a:rPr kumimoji="1" lang="zh-CN" altLang="en-US" b="1" dirty="0"/>
              <a:t>实例生成和实例消除</a:t>
            </a:r>
            <a:r>
              <a:rPr kumimoji="1" lang="zh-CN" altLang="en-US" dirty="0"/>
              <a:t>的过程。 </a:t>
            </a:r>
            <a:endParaRPr kumimoji="1" lang="en-US" altLang="zh-CN" dirty="0"/>
          </a:p>
          <a:p>
            <a:endParaRPr kumimoji="1" lang="en-US" altLang="zh-CN" dirty="0"/>
          </a:p>
          <a:p>
            <a:pPr marL="285750" indent="-285750">
              <a:buFont typeface="Arial" panose="020B0604020202090204" pitchFamily="34" charset="0"/>
              <a:buChar char="•"/>
            </a:pPr>
            <a:r>
              <a:rPr kumimoji="1" lang="zh-CN" altLang="en-US" b="1" dirty="0"/>
              <a:t>实例生成</a:t>
            </a:r>
            <a:r>
              <a:rPr kumimoji="1" lang="zh-CN" altLang="en-US" dirty="0"/>
              <a:t>：在用一个类定义一个变量时，或者用这个类的指针类型定义一个指针、且显式执行了</a:t>
            </a:r>
            <a:r>
              <a:rPr kumimoji="1" lang="en-GB" altLang="zh-CN" dirty="0"/>
              <a:t>new</a:t>
            </a:r>
            <a:r>
              <a:rPr kumimoji="1" lang="zh-CN" altLang="en-US" dirty="0"/>
              <a:t>操作时，编译程序将该声明语句翻译成关于这个类的</a:t>
            </a:r>
            <a:r>
              <a:rPr kumimoji="1" lang="en-GB" altLang="zh-CN" dirty="0"/>
              <a:t>Constructor(</a:t>
            </a:r>
            <a:r>
              <a:rPr kumimoji="1" lang="zh-CN" altLang="en-US" dirty="0"/>
              <a:t>如果定义了的话</a:t>
            </a:r>
            <a:r>
              <a:rPr kumimoji="1" lang="en-US" altLang="zh-CN" dirty="0"/>
              <a:t>)</a:t>
            </a:r>
            <a:r>
              <a:rPr kumimoji="1" lang="zh-CN" altLang="en-US" dirty="0"/>
              <a:t>的一次调用，按照该类所规定的空间大小，分配一块存贮空间</a:t>
            </a:r>
            <a:r>
              <a:rPr kumimoji="1" lang="en-US" altLang="zh-CN" dirty="0"/>
              <a:t>(</a:t>
            </a:r>
            <a:r>
              <a:rPr kumimoji="1" lang="zh-CN" altLang="en-US" dirty="0"/>
              <a:t>通常是一块连续的空间</a:t>
            </a:r>
            <a:r>
              <a:rPr kumimoji="1" lang="en-US" altLang="zh-CN" dirty="0"/>
              <a:t>)</a:t>
            </a:r>
            <a:r>
              <a:rPr kumimoji="1" lang="zh-CN" altLang="en-US" dirty="0"/>
              <a:t>，使之与该变量绑定，对这块空间执行在</a:t>
            </a:r>
            <a:r>
              <a:rPr kumimoji="1" lang="en-GB" altLang="zh-CN" dirty="0"/>
              <a:t>Constructor</a:t>
            </a:r>
            <a:r>
              <a:rPr kumimoji="1" lang="zh-CN" altLang="en-US" dirty="0"/>
              <a:t>中定义的那些操作。</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b="1" dirty="0"/>
              <a:t>实例消除</a:t>
            </a:r>
            <a:r>
              <a:rPr kumimoji="1" lang="en-US" altLang="zh-CN" dirty="0"/>
              <a:t>:</a:t>
            </a:r>
            <a:r>
              <a:rPr kumimoji="1" lang="zh-CN" altLang="en-US" dirty="0"/>
              <a:t>当到达了该变量的作用域结束位置，或者显式地对该变量执行了</a:t>
            </a:r>
            <a:r>
              <a:rPr kumimoji="1" lang="en-GB" altLang="zh-CN" dirty="0"/>
              <a:t>delete</a:t>
            </a:r>
            <a:r>
              <a:rPr kumimoji="1" lang="zh-CN" altLang="en-US" dirty="0"/>
              <a:t>操作，则执行</a:t>
            </a:r>
            <a:r>
              <a:rPr kumimoji="1" lang="en-GB" altLang="zh-CN" dirty="0"/>
              <a:t>Destructor(</a:t>
            </a:r>
            <a:r>
              <a:rPr kumimoji="1" lang="zh-CN" altLang="en-US" dirty="0"/>
              <a:t>如果定义了的话</a:t>
            </a:r>
            <a:r>
              <a:rPr kumimoji="1" lang="en-US" altLang="zh-CN" dirty="0"/>
              <a:t>)</a:t>
            </a:r>
            <a:r>
              <a:rPr kumimoji="1" lang="zh-CN" altLang="en-US" dirty="0"/>
              <a:t>中规定的操作，释放这个实例占用的存贮空间。 </a:t>
            </a:r>
          </a:p>
          <a:p>
            <a:endParaRPr kumimoji="1"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实例化及其机制</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13</a:t>
            </a:fld>
            <a:endParaRPr lang="zh-CN" altLang="en-US"/>
          </a:p>
        </p:txBody>
      </p:sp>
      <p:sp>
        <p:nvSpPr>
          <p:cNvPr id="7" name="文本框 6"/>
          <p:cNvSpPr txBox="1"/>
          <p:nvPr/>
        </p:nvSpPr>
        <p:spPr>
          <a:xfrm>
            <a:off x="497840" y="1717040"/>
            <a:ext cx="7802880" cy="2862322"/>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在类中定义的一个数据成员，是这个类的每个实例的一个组成部分，在每个实例中都有对应的、结构相同的存储空间，因而可以使每一个实例保持不同的值，具有不同的状态。 </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r>
              <a:rPr kumimoji="1" lang="zh-CN" altLang="en-US" dirty="0"/>
              <a:t>类的实例就是对象。 </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r>
              <a:rPr kumimoji="1" lang="zh-CN" altLang="en-US" dirty="0"/>
              <a:t>类是对象的模板：用一个类可以产生一组有相同的存储结构、相同的行为规律、相同的接口</a:t>
            </a:r>
            <a:r>
              <a:rPr kumimoji="1" lang="en-US" altLang="zh-CN" dirty="0"/>
              <a:t>(</a:t>
            </a:r>
            <a:r>
              <a:rPr kumimoji="1" lang="zh-CN" altLang="en-US" dirty="0"/>
              <a:t>通信协议</a:t>
            </a:r>
            <a:r>
              <a:rPr kumimoji="1" lang="en-US" altLang="zh-CN" dirty="0"/>
              <a:t>)</a:t>
            </a:r>
            <a:r>
              <a:rPr kumimoji="1" lang="zh-CN" altLang="en-US" dirty="0"/>
              <a:t>、不同状态的对象。</a:t>
            </a:r>
          </a:p>
          <a:p>
            <a:pPr marL="285750" indent="-285750">
              <a:buFont typeface="Arial" panose="020B0604020202090204" pitchFamily="34" charset="0"/>
              <a:buChar char="•"/>
            </a:pPr>
            <a:endParaRPr kumimoji="1" lang="zh-CN" altLang="en-US" dirty="0"/>
          </a:p>
          <a:p>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类的继承性和类的层次结构</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14</a:t>
            </a:fld>
            <a:endParaRPr lang="zh-CN" altLang="en-US"/>
          </a:p>
        </p:txBody>
      </p:sp>
      <p:sp>
        <p:nvSpPr>
          <p:cNvPr id="7" name="文本框 6"/>
          <p:cNvSpPr txBox="1"/>
          <p:nvPr/>
        </p:nvSpPr>
        <p:spPr>
          <a:xfrm>
            <a:off x="719912" y="1696720"/>
            <a:ext cx="7802880" cy="307776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孤立的类只能描述实体集合的</a:t>
            </a:r>
            <a:r>
              <a:rPr kumimoji="1" lang="zh-CN" altLang="en-US" b="1" dirty="0"/>
              <a:t>特征同一性</a:t>
            </a:r>
            <a:r>
              <a:rPr kumimoji="1" lang="zh-CN" altLang="en-US" dirty="0"/>
              <a:t>，而客观世界中实体集合的划分通常还要考虑实体特征方面有关联的</a:t>
            </a:r>
            <a:r>
              <a:rPr kumimoji="1" lang="zh-CN" altLang="en-US" b="1" dirty="0"/>
              <a:t>相似性</a:t>
            </a:r>
            <a:r>
              <a:rPr kumimoji="1" lang="zh-CN" altLang="en-US" dirty="0"/>
              <a:t>。</a:t>
            </a:r>
          </a:p>
          <a:p>
            <a:endParaRPr kumimoji="1" lang="zh-CN" altLang="en-US" dirty="0"/>
          </a:p>
          <a:p>
            <a:pPr marL="285750" indent="-285750">
              <a:buFont typeface="Arial" panose="020B0604020202090204" pitchFamily="34" charset="0"/>
              <a:buChar char="•"/>
            </a:pPr>
            <a:r>
              <a:rPr kumimoji="1" lang="zh-CN" altLang="en-US" dirty="0"/>
              <a:t>“相似”无非是既有共同点，又有差别。</a:t>
            </a:r>
          </a:p>
          <a:p>
            <a:pPr marL="742950" lvl="1" indent="-285750">
              <a:buFont typeface="Arial" panose="020B0604020202090204" pitchFamily="34" charset="0"/>
              <a:buChar char="•"/>
            </a:pPr>
            <a:r>
              <a:rPr kumimoji="1" lang="zh-CN" altLang="en-US" dirty="0"/>
              <a:t>内涵的相似性</a:t>
            </a:r>
            <a:r>
              <a:rPr kumimoji="1" lang="en-US" altLang="zh-CN" dirty="0"/>
              <a:t>:</a:t>
            </a:r>
            <a:r>
              <a:rPr kumimoji="1" lang="zh-CN" altLang="en-US" dirty="0"/>
              <a:t>在客观世界中具有“一般</a:t>
            </a:r>
            <a:r>
              <a:rPr kumimoji="1" lang="en-US" altLang="zh-CN" dirty="0"/>
              <a:t>-</a:t>
            </a:r>
            <a:r>
              <a:rPr kumimoji="1" lang="zh-CN" altLang="en-US" dirty="0"/>
              <a:t>特殊”的关系。 </a:t>
            </a:r>
          </a:p>
          <a:p>
            <a:pPr marL="1200150" lvl="2" indent="-285750">
              <a:buFont typeface="Arial" panose="020B0604020202090204" pitchFamily="34" charset="0"/>
              <a:buChar char="•"/>
            </a:pPr>
            <a:r>
              <a:rPr kumimoji="1" lang="zh-CN" altLang="en-US" sz="1600" dirty="0"/>
              <a:t>例如</a:t>
            </a:r>
            <a:r>
              <a:rPr kumimoji="1" lang="en-US" altLang="zh-CN" sz="1600" dirty="0"/>
              <a:t>:</a:t>
            </a:r>
            <a:r>
              <a:rPr kumimoji="1" lang="zh-CN" altLang="en-US" sz="1600" dirty="0"/>
              <a:t>雇员和经理。</a:t>
            </a:r>
          </a:p>
          <a:p>
            <a:pPr marL="742950" lvl="1" indent="-285750">
              <a:buFont typeface="Arial" panose="020B0604020202090204" pitchFamily="34" charset="0"/>
              <a:buChar char="•"/>
            </a:pPr>
            <a:r>
              <a:rPr kumimoji="1" lang="zh-CN" altLang="en-US" dirty="0"/>
              <a:t>结构的相似性</a:t>
            </a:r>
            <a:r>
              <a:rPr kumimoji="1" lang="en-US" altLang="zh-CN" dirty="0"/>
              <a:t>:</a:t>
            </a:r>
            <a:r>
              <a:rPr kumimoji="1" lang="zh-CN" altLang="en-US" dirty="0"/>
              <a:t>具有相似的表示。</a:t>
            </a:r>
          </a:p>
          <a:p>
            <a:pPr marL="1200150" lvl="2" indent="-285750">
              <a:buFont typeface="Arial" panose="020B0604020202090204" pitchFamily="34" charset="0"/>
              <a:buChar char="•"/>
            </a:pPr>
            <a:r>
              <a:rPr kumimoji="1" lang="zh-CN" altLang="en-US" sz="1600" dirty="0"/>
              <a:t>例如在</a:t>
            </a:r>
            <a:r>
              <a:rPr kumimoji="1" lang="en-GB" altLang="zh-CN" sz="1600" dirty="0"/>
              <a:t>Smalltalk</a:t>
            </a:r>
            <a:r>
              <a:rPr kumimoji="1" lang="zh-CN" altLang="en-US" sz="1600" dirty="0"/>
              <a:t>类库中，类</a:t>
            </a:r>
            <a:r>
              <a:rPr kumimoji="1" lang="en-GB" altLang="zh-CN" sz="1600" dirty="0"/>
              <a:t>Bag</a:t>
            </a:r>
            <a:r>
              <a:rPr kumimoji="1" lang="zh-CN" altLang="en-US" sz="1600" dirty="0"/>
              <a:t>利用类</a:t>
            </a:r>
            <a:r>
              <a:rPr kumimoji="1" lang="en-GB" altLang="zh-CN" sz="1600" dirty="0" err="1"/>
              <a:t>HashTable</a:t>
            </a:r>
            <a:r>
              <a:rPr kumimoji="1" lang="zh-CN" altLang="en-US" sz="1600" dirty="0"/>
              <a:t>作为基本存储结构 </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a:p>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类的继承性和类的层次结构</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15</a:t>
            </a:fld>
            <a:endParaRPr lang="zh-CN" altLang="en-US"/>
          </a:p>
        </p:txBody>
      </p:sp>
      <p:sp>
        <p:nvSpPr>
          <p:cNvPr id="7" name="文本框 6"/>
          <p:cNvSpPr txBox="1"/>
          <p:nvPr/>
        </p:nvSpPr>
        <p:spPr>
          <a:xfrm>
            <a:off x="719912" y="1696720"/>
            <a:ext cx="7802880" cy="2861310"/>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在已有类的基础上，可以通过“继承”来定义新的类，实现对已有代码的复用。</a:t>
            </a:r>
          </a:p>
          <a:p>
            <a:endParaRPr kumimoji="1" lang="zh-CN" altLang="en-US" dirty="0"/>
          </a:p>
          <a:p>
            <a:pPr marL="285750" indent="-285750">
              <a:buFont typeface="Arial" panose="020B0604020202090204" pitchFamily="34" charset="0"/>
              <a:buChar char="•"/>
            </a:pPr>
            <a:r>
              <a:rPr kumimoji="1" lang="zh-CN" altLang="en-US" dirty="0"/>
              <a:t>常见的继承方式：</a:t>
            </a:r>
            <a:r>
              <a:rPr kumimoji="1" lang="en-US" altLang="zh-CN" dirty="0"/>
              <a:t>public,</a:t>
            </a:r>
            <a:r>
              <a:rPr kumimoji="1" lang="zh-CN" altLang="en-US" dirty="0"/>
              <a:t> </a:t>
            </a:r>
            <a:r>
              <a:rPr kumimoji="1" lang="en-US" altLang="zh-CN" dirty="0"/>
              <a:t>private</a:t>
            </a:r>
            <a:r>
              <a:rPr kumimoji="1" lang="zh-CN" altLang="en-US" dirty="0"/>
              <a:t>。</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被继承的已有类，被称为基类（</a:t>
            </a:r>
            <a:r>
              <a:rPr kumimoji="1" lang="en-US" altLang="zh-CN" dirty="0"/>
              <a:t>base</a:t>
            </a:r>
            <a:r>
              <a:rPr kumimoji="1" lang="zh-CN" altLang="en-US" dirty="0"/>
              <a:t> </a:t>
            </a:r>
            <a:r>
              <a:rPr kumimoji="1" lang="en-US" altLang="zh-CN" dirty="0"/>
              <a:t>class</a:t>
            </a:r>
            <a:r>
              <a:rPr kumimoji="1" lang="zh-CN" altLang="en-US" dirty="0"/>
              <a:t>）</a:t>
            </a:r>
            <a:r>
              <a:rPr kumimoji="1" lang="en-US" altLang="zh-CN" dirty="0"/>
              <a:t>,</a:t>
            </a:r>
            <a:r>
              <a:rPr kumimoji="1" lang="zh-CN" altLang="en-US" dirty="0"/>
              <a:t>也被称为“父类”。</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通过继承得到的新类，被称为派生类（</a:t>
            </a:r>
            <a:r>
              <a:rPr kumimoji="1" lang="en-US" altLang="zh-CN" dirty="0"/>
              <a:t>derived</a:t>
            </a:r>
            <a:r>
              <a:rPr kumimoji="1" lang="zh-CN" altLang="en-US" dirty="0"/>
              <a:t> </a:t>
            </a:r>
            <a:r>
              <a:rPr kumimoji="1" lang="en-US" altLang="zh-CN" dirty="0"/>
              <a:t>class</a:t>
            </a:r>
            <a:r>
              <a:rPr kumimoji="1" lang="zh-CN" altLang="en-US" dirty="0"/>
              <a:t>）</a:t>
            </a:r>
            <a:r>
              <a:rPr kumimoji="1" lang="en-US" altLang="zh-CN" dirty="0"/>
              <a:t>,</a:t>
            </a:r>
            <a:r>
              <a:rPr kumimoji="1" lang="zh-CN" altLang="en-US" dirty="0"/>
              <a:t>也被称为“子类”、“扩展类”。</a:t>
            </a:r>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类的继承性和类的层次结构</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16</a:t>
            </a:fld>
            <a:endParaRPr lang="zh-CN" altLang="en-US"/>
          </a:p>
        </p:txBody>
      </p:sp>
      <p:pic>
        <p:nvPicPr>
          <p:cNvPr id="3" name="图片 2"/>
          <p:cNvPicPr>
            <a:picLocks noChangeAspect="1"/>
          </p:cNvPicPr>
          <p:nvPr/>
        </p:nvPicPr>
        <p:blipFill>
          <a:blip r:embed="rId3"/>
          <a:stretch>
            <a:fillRect/>
          </a:stretch>
        </p:blipFill>
        <p:spPr>
          <a:xfrm>
            <a:off x="958423" y="1362075"/>
            <a:ext cx="2993491" cy="4781550"/>
          </a:xfrm>
          <a:prstGeom prst="rect">
            <a:avLst/>
          </a:prstGeom>
        </p:spPr>
      </p:pic>
      <p:pic>
        <p:nvPicPr>
          <p:cNvPr id="6" name="图片 5"/>
          <p:cNvPicPr>
            <a:picLocks noChangeAspect="1"/>
          </p:cNvPicPr>
          <p:nvPr/>
        </p:nvPicPr>
        <p:blipFill>
          <a:blip r:embed="rId4"/>
          <a:stretch>
            <a:fillRect/>
          </a:stretch>
        </p:blipFill>
        <p:spPr>
          <a:xfrm>
            <a:off x="3929926" y="1307167"/>
            <a:ext cx="3835940" cy="3344153"/>
          </a:xfrm>
          <a:prstGeom prst="rect">
            <a:avLst/>
          </a:prstGeom>
        </p:spPr>
      </p:pic>
      <p:sp>
        <p:nvSpPr>
          <p:cNvPr id="16" name="Rectangular Callout 10"/>
          <p:cNvSpPr/>
          <p:nvPr/>
        </p:nvSpPr>
        <p:spPr>
          <a:xfrm>
            <a:off x="219334" y="4706228"/>
            <a:ext cx="1063563" cy="376947"/>
          </a:xfrm>
          <a:prstGeom prst="wedgeRectCallout">
            <a:avLst>
              <a:gd name="adj1" fmla="val 78734"/>
              <a:gd name="adj2" fmla="val -8110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带参数的构造函数</a:t>
            </a:r>
            <a:endParaRPr lang="en-US" sz="1200" dirty="0">
              <a:solidFill>
                <a:schemeClr val="tx1"/>
              </a:solidFill>
              <a:latin typeface="宋体" panose="02010600030101010101" pitchFamily="2" charset="-122"/>
              <a:ea typeface="宋体" panose="02010600030101010101" pitchFamily="2" charset="-122"/>
            </a:endParaRPr>
          </a:p>
        </p:txBody>
      </p:sp>
      <p:sp>
        <p:nvSpPr>
          <p:cNvPr id="17" name="Rectangular Callout 10"/>
          <p:cNvSpPr/>
          <p:nvPr/>
        </p:nvSpPr>
        <p:spPr>
          <a:xfrm>
            <a:off x="3002396" y="2167976"/>
            <a:ext cx="1063563" cy="376947"/>
          </a:xfrm>
          <a:prstGeom prst="wedgeRectCallout">
            <a:avLst>
              <a:gd name="adj1" fmla="val 78734"/>
              <a:gd name="adj2" fmla="val -8110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构造函数初始化列表</a:t>
            </a:r>
            <a:endParaRPr lang="en-US" sz="1200" dirty="0">
              <a:solidFill>
                <a:schemeClr val="tx1"/>
              </a:solidFill>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5"/>
          <a:stretch>
            <a:fillRect/>
          </a:stretch>
        </p:blipFill>
        <p:spPr>
          <a:xfrm>
            <a:off x="5518150" y="5220871"/>
            <a:ext cx="2794000" cy="622300"/>
          </a:xfrm>
          <a:prstGeom prst="rect">
            <a:avLst/>
          </a:prstGeom>
        </p:spPr>
      </p:pic>
      <p:sp>
        <p:nvSpPr>
          <p:cNvPr id="10" name="文本框 9"/>
          <p:cNvSpPr txBox="1"/>
          <p:nvPr/>
        </p:nvSpPr>
        <p:spPr>
          <a:xfrm>
            <a:off x="4524375" y="4779615"/>
            <a:ext cx="3990975" cy="369332"/>
          </a:xfrm>
          <a:prstGeom prst="rect">
            <a:avLst/>
          </a:prstGeom>
          <a:noFill/>
        </p:spPr>
        <p:txBody>
          <a:bodyPr wrap="square" rtlCol="0">
            <a:spAutoFit/>
          </a:bodyPr>
          <a:lstStyle/>
          <a:p>
            <a:r>
              <a:rPr kumimoji="1" lang="zh-CN" altLang="en-US" dirty="0">
                <a:solidFill>
                  <a:srgbClr val="FF0000"/>
                </a:solidFill>
              </a:rPr>
              <a:t>运行结果：</a:t>
            </a:r>
          </a:p>
        </p:txBody>
      </p:sp>
      <p:sp>
        <p:nvSpPr>
          <p:cNvPr id="11" name="Rectangular Callout 9"/>
          <p:cNvSpPr/>
          <p:nvPr/>
        </p:nvSpPr>
        <p:spPr>
          <a:xfrm>
            <a:off x="6216892" y="4063569"/>
            <a:ext cx="1165215" cy="341163"/>
          </a:xfrm>
          <a:prstGeom prst="wedgeRectCallout">
            <a:avLst>
              <a:gd name="adj1" fmla="val -103229"/>
              <a:gd name="adj2" fmla="val -5464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宋体" panose="02010600030101010101" pitchFamily="2" charset="-122"/>
                <a:ea typeface="宋体" panose="02010600030101010101" pitchFamily="2" charset="-122"/>
              </a:rPr>
              <a:t>子类继承父类方法</a:t>
            </a:r>
            <a:endParaRPr lang="en-US" sz="12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类的继承性和类的层次结构</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17</a:t>
            </a:fld>
            <a:endParaRPr lang="zh-CN" altLang="en-US"/>
          </a:p>
        </p:txBody>
      </p:sp>
      <p:sp>
        <p:nvSpPr>
          <p:cNvPr id="3" name="文本框 2"/>
          <p:cNvSpPr txBox="1"/>
          <p:nvPr/>
        </p:nvSpPr>
        <p:spPr>
          <a:xfrm>
            <a:off x="589280" y="1717040"/>
            <a:ext cx="7711440" cy="2031325"/>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类之间的继承关系是传递的</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一个类的所有直接和间接父类（子类）统称为这个类的父类（子类）</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单重继承：只允许一个类最多有一个直接父类</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多重继承：允许一个类有多个直接父类</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类的继承性和类的层次结构</a:t>
            </a:r>
            <a:r>
              <a:rPr lang="en-US" altLang="zh-CN" sz="3200" dirty="0"/>
              <a:t>—</a:t>
            </a:r>
            <a:r>
              <a:rPr lang="zh-CN" altLang="en-US" sz="3200" dirty="0"/>
              <a:t>访问控制</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18</a:t>
            </a:fld>
            <a:endParaRPr lang="zh-CN" altLang="en-US"/>
          </a:p>
        </p:txBody>
      </p:sp>
      <p:sp>
        <p:nvSpPr>
          <p:cNvPr id="3" name="文本框 2"/>
          <p:cNvSpPr txBox="1"/>
          <p:nvPr/>
        </p:nvSpPr>
        <p:spPr>
          <a:xfrm>
            <a:off x="589280" y="1717040"/>
            <a:ext cx="7711440" cy="175432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父类的成员在子类中的</a:t>
            </a:r>
            <a:r>
              <a:rPr kumimoji="1" lang="zh-CN" altLang="en-US" b="1" dirty="0"/>
              <a:t>外部能见度</a:t>
            </a:r>
            <a:r>
              <a:rPr kumimoji="1" lang="zh-CN" altLang="en-US" dirty="0"/>
              <a:t>，是指被子类继承的父类成员在子类中的外部访问控制程度，也分为</a:t>
            </a:r>
            <a:r>
              <a:rPr kumimoji="1" lang="en-GB" altLang="zh-CN" b="1" dirty="0"/>
              <a:t>public</a:t>
            </a:r>
            <a:r>
              <a:rPr kumimoji="1" lang="zh-CN" altLang="en-GB" dirty="0"/>
              <a:t>、</a:t>
            </a:r>
            <a:r>
              <a:rPr kumimoji="1" lang="en-GB" altLang="zh-CN" b="1" dirty="0"/>
              <a:t>private</a:t>
            </a:r>
            <a:r>
              <a:rPr kumimoji="1" lang="zh-CN" altLang="en-GB" dirty="0"/>
              <a:t>、</a:t>
            </a:r>
            <a:r>
              <a:rPr kumimoji="1" lang="en-GB" altLang="zh-CN" b="1" dirty="0"/>
              <a:t>protected</a:t>
            </a:r>
            <a:r>
              <a:rPr kumimoji="1" lang="zh-CN" altLang="en-US" dirty="0"/>
              <a:t>三种。</a:t>
            </a:r>
          </a:p>
          <a:p>
            <a:endParaRPr kumimoji="1" lang="en-US" altLang="zh-CN" dirty="0"/>
          </a:p>
          <a:p>
            <a:pPr marL="285750" indent="-285750">
              <a:buFont typeface="Arial" panose="020B0604020202090204" pitchFamily="34" charset="0"/>
              <a:buChar char="•"/>
            </a:pPr>
            <a:r>
              <a:rPr kumimoji="1" lang="zh-CN" altLang="en-US" dirty="0"/>
              <a:t>父类的成员在子类中的</a:t>
            </a:r>
            <a:r>
              <a:rPr kumimoji="1" lang="zh-CN" altLang="en-US" b="1" dirty="0"/>
              <a:t>内部能见度</a:t>
            </a:r>
            <a:r>
              <a:rPr kumimoji="1" lang="zh-CN" altLang="en-US" dirty="0"/>
              <a:t>，是指被子类继承的父类成员在子类中定义的方法中的内部访问控制程度，分为</a:t>
            </a:r>
            <a:r>
              <a:rPr kumimoji="1" lang="en-GB" altLang="zh-CN" dirty="0"/>
              <a:t>Y(</a:t>
            </a:r>
            <a:r>
              <a:rPr kumimoji="1" lang="zh-CN" altLang="en-US" dirty="0"/>
              <a:t>可访问</a:t>
            </a:r>
            <a:r>
              <a:rPr kumimoji="1" lang="en-US" altLang="zh-CN" dirty="0"/>
              <a:t>)</a:t>
            </a:r>
            <a:r>
              <a:rPr kumimoji="1" lang="zh-CN" altLang="en-US" dirty="0"/>
              <a:t>和</a:t>
            </a:r>
            <a:r>
              <a:rPr kumimoji="1" lang="en-GB" altLang="zh-CN" dirty="0"/>
              <a:t>N(</a:t>
            </a:r>
            <a:r>
              <a:rPr kumimoji="1" lang="zh-CN" altLang="en-US" dirty="0"/>
              <a:t>不可访问</a:t>
            </a:r>
            <a:r>
              <a:rPr kumimoji="1" lang="en-US" altLang="zh-CN" dirty="0"/>
              <a:t>)</a:t>
            </a:r>
            <a:r>
              <a:rPr kumimoji="1" lang="zh-CN" altLang="en-US" dirty="0"/>
              <a:t>两种。 </a:t>
            </a:r>
          </a:p>
          <a:p>
            <a:endParaRPr kumimoji="1" lang="zh-CN" altLang="en-US" dirty="0"/>
          </a:p>
        </p:txBody>
      </p:sp>
      <p:pic>
        <p:nvPicPr>
          <p:cNvPr id="4" name="图片 3"/>
          <p:cNvPicPr>
            <a:picLocks noChangeAspect="1"/>
          </p:cNvPicPr>
          <p:nvPr/>
        </p:nvPicPr>
        <p:blipFill>
          <a:blip r:embed="rId3"/>
          <a:stretch>
            <a:fillRect/>
          </a:stretch>
        </p:blipFill>
        <p:spPr>
          <a:xfrm>
            <a:off x="944880" y="3266440"/>
            <a:ext cx="6794500" cy="2641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重写（</a:t>
            </a:r>
            <a:r>
              <a:rPr lang="en-US" altLang="zh-CN" sz="3200" dirty="0"/>
              <a:t>override</a:t>
            </a:r>
            <a:r>
              <a:rPr lang="zh-CN" altLang="en-US" sz="3200" dirty="0"/>
              <a:t>）与重载（</a:t>
            </a:r>
            <a:r>
              <a:rPr lang="en-US" altLang="zh-CN" sz="3200" dirty="0"/>
              <a:t>overload</a:t>
            </a:r>
            <a:r>
              <a:rPr lang="zh-CN" altLang="en-US" sz="3200" dirty="0"/>
              <a:t>）</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19</a:t>
            </a:fld>
            <a:endParaRPr lang="zh-CN" altLang="en-US"/>
          </a:p>
        </p:txBody>
      </p:sp>
      <p:sp>
        <p:nvSpPr>
          <p:cNvPr id="5" name="文本框 4"/>
          <p:cNvSpPr txBox="1"/>
          <p:nvPr/>
        </p:nvSpPr>
        <p:spPr>
          <a:xfrm>
            <a:off x="508000" y="1605280"/>
            <a:ext cx="7670800" cy="2861310"/>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重写：用于实现多态，派生类重写基类申明虚函数方法。作用于不同范围（基类和派生类之间），其名称、返回类型和形参都不能改变。</a:t>
            </a:r>
          </a:p>
          <a:p>
            <a:endParaRPr kumimoji="1" lang="en-US" altLang="zh-CN" dirty="0"/>
          </a:p>
          <a:p>
            <a:pPr marL="285750" indent="-285750">
              <a:buFont typeface="Arial" panose="020B0604020202090204" pitchFamily="34" charset="0"/>
              <a:buChar char="•"/>
            </a:pPr>
            <a:r>
              <a:rPr kumimoji="1" lang="zh-CN" altLang="en-US" dirty="0"/>
              <a:t>重载：同一名称的函数，有两个以上不同的函数实现，被称为函数重载（</a:t>
            </a:r>
            <a:r>
              <a:rPr kumimoji="1" lang="en-US" altLang="zh-CN" dirty="0"/>
              <a:t>overload</a:t>
            </a:r>
            <a:r>
              <a:rPr kumimoji="1" lang="zh-CN" altLang="en-US" dirty="0"/>
              <a:t>）</a:t>
            </a:r>
            <a:endParaRPr kumimoji="1" lang="en-US" altLang="zh-CN" dirty="0"/>
          </a:p>
          <a:p>
            <a:endParaRPr kumimoji="1" lang="en-US" altLang="zh-CN" dirty="0"/>
          </a:p>
          <a:p>
            <a:pPr marL="285750" indent="-285750">
              <a:buFont typeface="Arial" panose="020B0604020202090204" pitchFamily="34" charset="0"/>
              <a:buChar char="•"/>
            </a:pPr>
            <a:r>
              <a:rPr kumimoji="1" lang="zh-CN" altLang="en-US" dirty="0"/>
              <a:t>重定义：也叫隐藏。子类重新定义父类有相同名称的非虚函数</a:t>
            </a:r>
            <a:r>
              <a:rPr kumimoji="1" lang="en-US" altLang="zh-CN" dirty="0"/>
              <a:t>(</a:t>
            </a:r>
            <a:r>
              <a:rPr kumimoji="1" lang="zh-CN" altLang="en-US" dirty="0"/>
              <a:t>参数列表可以不同</a:t>
            </a:r>
            <a:r>
              <a:rPr kumimoji="1" lang="en-US" altLang="zh-CN" dirty="0"/>
              <a:t>)</a:t>
            </a:r>
            <a:r>
              <a:rPr kumimoji="1" lang="zh-CN" altLang="en-US" dirty="0"/>
              <a:t>。</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p:txBody>
      </p:sp>
      <p:pic>
        <p:nvPicPr>
          <p:cNvPr id="9" name="图片 8"/>
          <p:cNvPicPr>
            <a:picLocks noChangeAspect="1"/>
          </p:cNvPicPr>
          <p:nvPr/>
        </p:nvPicPr>
        <p:blipFill>
          <a:blip r:embed="rId3"/>
          <a:stretch>
            <a:fillRect/>
          </a:stretch>
        </p:blipFill>
        <p:spPr>
          <a:xfrm>
            <a:off x="628650" y="3849230"/>
            <a:ext cx="4579938" cy="2507121"/>
          </a:xfrm>
          <a:prstGeom prst="rect">
            <a:avLst/>
          </a:prstGeom>
        </p:spPr>
      </p:pic>
      <p:pic>
        <p:nvPicPr>
          <p:cNvPr id="10" name="图片 9"/>
          <p:cNvPicPr>
            <a:picLocks noChangeAspect="1"/>
          </p:cNvPicPr>
          <p:nvPr/>
        </p:nvPicPr>
        <p:blipFill>
          <a:blip r:embed="rId4"/>
          <a:stretch>
            <a:fillRect/>
          </a:stretch>
        </p:blipFill>
        <p:spPr>
          <a:xfrm>
            <a:off x="3425398" y="3849230"/>
            <a:ext cx="4531262" cy="17784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主要内容</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a:t>
            </a:fld>
            <a:endParaRPr lang="zh-CN" altLang="en-US"/>
          </a:p>
        </p:txBody>
      </p:sp>
      <p:sp>
        <p:nvSpPr>
          <p:cNvPr id="3" name="文本框 2"/>
          <p:cNvSpPr txBox="1"/>
          <p:nvPr/>
        </p:nvSpPr>
        <p:spPr>
          <a:xfrm>
            <a:off x="637309" y="1856510"/>
            <a:ext cx="7564582" cy="267765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sz="2400" b="1" dirty="0"/>
              <a:t>程序设计范型</a:t>
            </a:r>
            <a:endParaRPr kumimoji="1" lang="en-US" altLang="zh-CN" sz="2400" b="1" dirty="0"/>
          </a:p>
          <a:p>
            <a:pPr marL="285750" indent="-285750">
              <a:buFont typeface="Arial" panose="020B0604020202090204" pitchFamily="34" charset="0"/>
              <a:buChar char="•"/>
            </a:pPr>
            <a:r>
              <a:rPr kumimoji="1" lang="zh-CN" altLang="en-US" sz="2400" b="1" dirty="0"/>
              <a:t>类和对象</a:t>
            </a:r>
            <a:endParaRPr kumimoji="1" lang="en-US" altLang="zh-CN" sz="2400" b="1" dirty="0"/>
          </a:p>
          <a:p>
            <a:pPr marL="285750" indent="-285750">
              <a:buFont typeface="Arial" panose="020B0604020202090204" pitchFamily="34" charset="0"/>
              <a:buChar char="•"/>
            </a:pPr>
            <a:r>
              <a:rPr kumimoji="1" lang="zh-CN" altLang="en-US" sz="2400" b="1" dirty="0"/>
              <a:t>构造与析构函数</a:t>
            </a:r>
            <a:endParaRPr kumimoji="1" lang="en-US" altLang="zh-CN" sz="2400" b="1" dirty="0"/>
          </a:p>
          <a:p>
            <a:pPr marL="285750" indent="-285750">
              <a:buFont typeface="Arial" panose="020B0604020202090204" pitchFamily="34" charset="0"/>
              <a:buChar char="•"/>
            </a:pPr>
            <a:r>
              <a:rPr kumimoji="1" lang="zh-CN" altLang="en-US" sz="2400" b="1" dirty="0"/>
              <a:t>类的继承与派生</a:t>
            </a:r>
            <a:endParaRPr kumimoji="1" lang="en-US" altLang="zh-CN" sz="2400" b="1" dirty="0"/>
          </a:p>
          <a:p>
            <a:pPr marL="285750" indent="-285750">
              <a:buFont typeface="Arial" panose="020B0604020202090204" pitchFamily="34" charset="0"/>
              <a:buChar char="•"/>
            </a:pPr>
            <a:r>
              <a:rPr kumimoji="1" lang="zh-CN" altLang="en-US" sz="2400" b="1" dirty="0"/>
              <a:t>重载</a:t>
            </a:r>
            <a:endParaRPr kumimoji="1" lang="en-US" altLang="zh-CN" sz="2400" b="1" dirty="0"/>
          </a:p>
          <a:p>
            <a:pPr marL="285750" indent="-285750">
              <a:buFont typeface="Arial" panose="020B0604020202090204" pitchFamily="34" charset="0"/>
              <a:buChar char="•"/>
            </a:pPr>
            <a:r>
              <a:rPr kumimoji="1" lang="zh-CN" altLang="en-US" sz="2400" b="1" dirty="0"/>
              <a:t>重写，虚函数与多态</a:t>
            </a:r>
            <a:endParaRPr kumimoji="1" lang="en-US" altLang="zh-CN" sz="2400" b="1" dirty="0"/>
          </a:p>
          <a:p>
            <a:pPr marL="285750" indent="-285750">
              <a:buFont typeface="Arial" panose="020B0604020202090204" pitchFamily="34" charset="0"/>
              <a:buChar char="•"/>
            </a:pPr>
            <a:r>
              <a:rPr kumimoji="1" lang="zh-CN" altLang="en-US" sz="2400" b="1" dirty="0"/>
              <a:t>友元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函数重载（</a:t>
            </a:r>
            <a:r>
              <a:rPr lang="en-US" altLang="zh-CN" sz="3200" dirty="0"/>
              <a:t>overload</a:t>
            </a:r>
            <a:r>
              <a:rPr lang="zh-CN" altLang="en-US" sz="3200" dirty="0"/>
              <a:t>）</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20</a:t>
            </a:fld>
            <a:endParaRPr lang="zh-CN" altLang="en-US"/>
          </a:p>
        </p:txBody>
      </p:sp>
      <p:sp>
        <p:nvSpPr>
          <p:cNvPr id="4" name="文本框 3"/>
          <p:cNvSpPr txBox="1"/>
          <p:nvPr/>
        </p:nvSpPr>
        <p:spPr>
          <a:xfrm>
            <a:off x="751116" y="1452785"/>
            <a:ext cx="7112000" cy="120032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多个同名函数之间，必须保证至少有一个函数的</a:t>
            </a:r>
            <a:r>
              <a:rPr kumimoji="1" lang="zh-CN" altLang="en-US" b="1" dirty="0"/>
              <a:t>参数类型有区别</a:t>
            </a:r>
            <a:r>
              <a:rPr kumimoji="1" lang="zh-CN" altLang="en-US" dirty="0"/>
              <a:t>。返回值或参数名称等不能作为区分标识；</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编译器将根据函数调用语句的</a:t>
            </a:r>
            <a:r>
              <a:rPr kumimoji="1" lang="zh-CN" altLang="en-US" b="1" dirty="0"/>
              <a:t>实参</a:t>
            </a:r>
            <a:r>
              <a:rPr kumimoji="1" lang="zh-CN" altLang="en-US" dirty="0"/>
              <a:t>来决定哪一个函数被调用。</a:t>
            </a:r>
          </a:p>
        </p:txBody>
      </p:sp>
      <p:pic>
        <p:nvPicPr>
          <p:cNvPr id="7" name="图片 6"/>
          <p:cNvPicPr>
            <a:picLocks noChangeAspect="1"/>
          </p:cNvPicPr>
          <p:nvPr/>
        </p:nvPicPr>
        <p:blipFill>
          <a:blip r:embed="rId3"/>
          <a:stretch>
            <a:fillRect/>
          </a:stretch>
        </p:blipFill>
        <p:spPr>
          <a:xfrm>
            <a:off x="751116" y="2724257"/>
            <a:ext cx="3969749" cy="1817263"/>
          </a:xfrm>
          <a:prstGeom prst="rect">
            <a:avLst/>
          </a:prstGeom>
        </p:spPr>
      </p:pic>
      <p:pic>
        <p:nvPicPr>
          <p:cNvPr id="11" name="图片 10"/>
          <p:cNvPicPr>
            <a:picLocks noChangeAspect="1"/>
          </p:cNvPicPr>
          <p:nvPr/>
        </p:nvPicPr>
        <p:blipFill>
          <a:blip r:embed="rId4"/>
          <a:stretch>
            <a:fillRect/>
          </a:stretch>
        </p:blipFill>
        <p:spPr>
          <a:xfrm>
            <a:off x="751116" y="4612663"/>
            <a:ext cx="3622659" cy="14891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构造函数重载</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21</a:t>
            </a:fld>
            <a:endParaRPr lang="zh-CN" altLang="en-US" dirty="0"/>
          </a:p>
        </p:txBody>
      </p:sp>
      <p:sp>
        <p:nvSpPr>
          <p:cNvPr id="4" name="文本框 3"/>
          <p:cNvSpPr txBox="1"/>
          <p:nvPr/>
        </p:nvSpPr>
        <p:spPr>
          <a:xfrm>
            <a:off x="751116" y="1605185"/>
            <a:ext cx="7112000" cy="120032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如果需要对一个类的</a:t>
            </a:r>
            <a:r>
              <a:rPr kumimoji="1" lang="zh-CN" altLang="en-US" b="1" dirty="0"/>
              <a:t>实例生成</a:t>
            </a:r>
            <a:r>
              <a:rPr kumimoji="1" lang="zh-CN" altLang="en-US" dirty="0"/>
              <a:t>采用一种以上的处理语义，而</a:t>
            </a:r>
            <a:r>
              <a:rPr kumimoji="1" lang="en-GB" altLang="zh-CN" dirty="0"/>
              <a:t>Constructor</a:t>
            </a:r>
            <a:r>
              <a:rPr kumimoji="1" lang="zh-CN" altLang="en-US" dirty="0"/>
              <a:t>的命名规则决定了不能采用不同的方法名，因此必须支持</a:t>
            </a:r>
            <a:r>
              <a:rPr kumimoji="1" lang="en-GB" altLang="zh-CN" dirty="0"/>
              <a:t>Constructor</a:t>
            </a:r>
            <a:r>
              <a:rPr kumimoji="1" lang="zh-CN" altLang="en-US" dirty="0"/>
              <a:t>的重载；</a:t>
            </a:r>
            <a:endParaRPr kumimoji="1" lang="en-US" altLang="zh-CN" dirty="0"/>
          </a:p>
          <a:p>
            <a:endParaRPr kumimoji="1" lang="zh-CN" altLang="en-US" dirty="0"/>
          </a:p>
        </p:txBody>
      </p:sp>
      <p:pic>
        <p:nvPicPr>
          <p:cNvPr id="3" name="图片 2"/>
          <p:cNvPicPr>
            <a:picLocks noChangeAspect="1"/>
          </p:cNvPicPr>
          <p:nvPr/>
        </p:nvPicPr>
        <p:blipFill>
          <a:blip r:embed="rId3"/>
          <a:stretch>
            <a:fillRect/>
          </a:stretch>
        </p:blipFill>
        <p:spPr>
          <a:xfrm>
            <a:off x="415417" y="2506663"/>
            <a:ext cx="2981691" cy="2795810"/>
          </a:xfrm>
          <a:prstGeom prst="rect">
            <a:avLst/>
          </a:prstGeom>
        </p:spPr>
      </p:pic>
      <p:pic>
        <p:nvPicPr>
          <p:cNvPr id="5" name="图片 4"/>
          <p:cNvPicPr>
            <a:picLocks noChangeAspect="1"/>
          </p:cNvPicPr>
          <p:nvPr/>
        </p:nvPicPr>
        <p:blipFill>
          <a:blip r:embed="rId4"/>
          <a:stretch>
            <a:fillRect/>
          </a:stretch>
        </p:blipFill>
        <p:spPr>
          <a:xfrm>
            <a:off x="415417" y="5252815"/>
            <a:ext cx="3484967" cy="690785"/>
          </a:xfrm>
          <a:prstGeom prst="rect">
            <a:avLst/>
          </a:prstGeom>
        </p:spPr>
      </p:pic>
      <p:sp>
        <p:nvSpPr>
          <p:cNvPr id="6" name="文本框 5"/>
          <p:cNvSpPr txBox="1"/>
          <p:nvPr/>
        </p:nvSpPr>
        <p:spPr>
          <a:xfrm>
            <a:off x="4162425" y="3059668"/>
            <a:ext cx="4143375" cy="369332"/>
          </a:xfrm>
          <a:prstGeom prst="rect">
            <a:avLst/>
          </a:prstGeom>
          <a:noFill/>
        </p:spPr>
        <p:txBody>
          <a:bodyPr wrap="square" rtlCol="0">
            <a:spAutoFit/>
          </a:bodyPr>
          <a:lstStyle/>
          <a:p>
            <a:r>
              <a:rPr kumimoji="1" lang="zh-CN" altLang="en-US" dirty="0">
                <a:solidFill>
                  <a:srgbClr val="FF0000"/>
                </a:solidFill>
              </a:rPr>
              <a:t>运行结果：</a:t>
            </a:r>
          </a:p>
        </p:txBody>
      </p:sp>
      <p:pic>
        <p:nvPicPr>
          <p:cNvPr id="7" name="图片 6"/>
          <p:cNvPicPr>
            <a:picLocks noChangeAspect="1"/>
          </p:cNvPicPr>
          <p:nvPr/>
        </p:nvPicPr>
        <p:blipFill>
          <a:blip r:embed="rId5"/>
          <a:stretch>
            <a:fillRect/>
          </a:stretch>
        </p:blipFill>
        <p:spPr>
          <a:xfrm>
            <a:off x="4222355" y="3465362"/>
            <a:ext cx="4678363" cy="587125"/>
          </a:xfrm>
          <a:prstGeom prst="rect">
            <a:avLst/>
          </a:prstGeom>
        </p:spPr>
      </p:pic>
      <p:sp>
        <p:nvSpPr>
          <p:cNvPr id="10" name="Rectangular Callout 9"/>
          <p:cNvSpPr/>
          <p:nvPr/>
        </p:nvSpPr>
        <p:spPr>
          <a:xfrm>
            <a:off x="2765329" y="3739481"/>
            <a:ext cx="1457026" cy="459456"/>
          </a:xfrm>
          <a:prstGeom prst="wedgeRectCallout">
            <a:avLst>
              <a:gd name="adj1" fmla="val -103229"/>
              <a:gd name="adj2" fmla="val -5464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构造函数重载</a:t>
            </a:r>
            <a:endParaRPr lang="en-US" sz="1600" dirty="0">
              <a:solidFill>
                <a:schemeClr val="tx1"/>
              </a:solidFill>
              <a:latin typeface="宋体" panose="02010600030101010101" pitchFamily="2" charset="-122"/>
              <a:ea typeface="宋体" panose="02010600030101010101" pitchFamily="2" charset="-122"/>
            </a:endParaRPr>
          </a:p>
        </p:txBody>
      </p:sp>
      <p:sp>
        <p:nvSpPr>
          <p:cNvPr id="11" name="Rectangular Callout 9"/>
          <p:cNvSpPr/>
          <p:nvPr/>
        </p:nvSpPr>
        <p:spPr>
          <a:xfrm>
            <a:off x="4310432" y="5680325"/>
            <a:ext cx="1499817" cy="506413"/>
          </a:xfrm>
          <a:prstGeom prst="wedgeRectCallout">
            <a:avLst>
              <a:gd name="adj1" fmla="val -103229"/>
              <a:gd name="adj2" fmla="val -5464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使用不同构造函数生成实例</a:t>
            </a:r>
            <a:endParaRPr lang="en-US" sz="1600"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操作符重载</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22</a:t>
            </a:fld>
            <a:endParaRPr lang="zh-CN" altLang="en-US"/>
          </a:p>
        </p:txBody>
      </p:sp>
      <p:sp>
        <p:nvSpPr>
          <p:cNvPr id="3" name="文本框 2"/>
          <p:cNvSpPr txBox="1"/>
          <p:nvPr/>
        </p:nvSpPr>
        <p:spPr>
          <a:xfrm>
            <a:off x="660400" y="1595120"/>
            <a:ext cx="7467600" cy="120032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如果能支持</a:t>
            </a:r>
            <a:r>
              <a:rPr kumimoji="1" lang="en-GB" altLang="zh-CN" dirty="0"/>
              <a:t>Constructor</a:t>
            </a:r>
            <a:r>
              <a:rPr kumimoji="1" lang="zh-CN" altLang="en-US" dirty="0"/>
              <a:t>的重载，自然应支持其他方法名以及操作符的重载。 </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p:txBody>
      </p:sp>
      <p:sp>
        <p:nvSpPr>
          <p:cNvPr id="7" name="TextBox 5"/>
          <p:cNvSpPr txBox="1"/>
          <p:nvPr/>
        </p:nvSpPr>
        <p:spPr>
          <a:xfrm>
            <a:off x="1016000" y="2785279"/>
            <a:ext cx="3105924" cy="2554545"/>
          </a:xfrm>
          <a:prstGeom prst="rect">
            <a:avLst/>
          </a:prstGeom>
          <a:solidFill>
            <a:schemeClr val="accent1">
              <a:lumMod val="60000"/>
              <a:lumOff val="4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#include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Employee.h</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userFunc</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e1(“</a:t>
            </a:r>
            <a:r>
              <a:rPr lang="en-US" altLang="zh-CN" sz="1600" dirty="0" err="1">
                <a:latin typeface="Times New Roman" panose="02020603050405020304" pitchFamily="18" charset="0"/>
                <a:cs typeface="Times New Roman" panose="02020603050405020304" pitchFamily="18" charset="0"/>
              </a:rPr>
              <a:t>Zhangsan</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24);</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++e1;</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for(</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=0;</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&lt;10;</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0" name="TextBox 4"/>
          <p:cNvSpPr txBox="1"/>
          <p:nvPr/>
        </p:nvSpPr>
        <p:spPr>
          <a:xfrm>
            <a:off x="5305040" y="2559635"/>
            <a:ext cx="2802784" cy="3293209"/>
          </a:xfrm>
          <a:prstGeom prst="rect">
            <a:avLst/>
          </a:prstGeom>
          <a:solidFill>
            <a:schemeClr val="accent1">
              <a:lumMod val="60000"/>
              <a:lumOff val="4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class</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Employee</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protected:</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Name;</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Age;</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Address;</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Telephone;</a:t>
            </a:r>
          </a:p>
          <a:p>
            <a:r>
              <a:rPr lang="en-US" altLang="zh-CN" sz="1600" dirty="0">
                <a:latin typeface="Times New Roman" panose="02020603050405020304" pitchFamily="18" charset="0"/>
                <a:cs typeface="Times New Roman" panose="02020603050405020304" pitchFamily="18" charset="0"/>
              </a:rPr>
              <a:t>public:</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&amp;</a:t>
            </a:r>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operator</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return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this;</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Rectangular Callout 6"/>
          <p:cNvSpPr/>
          <p:nvPr/>
        </p:nvSpPr>
        <p:spPr>
          <a:xfrm>
            <a:off x="2416560" y="3633952"/>
            <a:ext cx="2888480" cy="428599"/>
          </a:xfrm>
          <a:prstGeom prst="wedgeRectCallout">
            <a:avLst>
              <a:gd name="adj1" fmla="val 15681"/>
              <a:gd name="adj2" fmla="val -4709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根据变量类型执行对应的操作</a:t>
            </a:r>
            <a:endParaRPr lang="en-US" sz="1600" dirty="0">
              <a:solidFill>
                <a:schemeClr val="tx1"/>
              </a:solidFill>
              <a:latin typeface="宋体" panose="02010600030101010101" pitchFamily="2" charset="-122"/>
              <a:ea typeface="宋体" panose="02010600030101010101" pitchFamily="2" charset="-122"/>
            </a:endParaRPr>
          </a:p>
        </p:txBody>
      </p:sp>
      <p:cxnSp>
        <p:nvCxnSpPr>
          <p:cNvPr id="12" name="Straight Arrow Connector 8"/>
          <p:cNvCxnSpPr>
            <a:stCxn id="11" idx="1"/>
          </p:cNvCxnSpPr>
          <p:nvPr/>
        </p:nvCxnSpPr>
        <p:spPr>
          <a:xfrm flipH="1">
            <a:off x="1620566" y="3848252"/>
            <a:ext cx="795994" cy="191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9"/>
          <p:cNvCxnSpPr/>
          <p:nvPr/>
        </p:nvCxnSpPr>
        <p:spPr>
          <a:xfrm flipH="1">
            <a:off x="2634668" y="4062551"/>
            <a:ext cx="393012" cy="4678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操作符重载</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23</a:t>
            </a:fld>
            <a:endParaRPr lang="zh-CN" altLang="en-US"/>
          </a:p>
        </p:txBody>
      </p:sp>
      <p:sp>
        <p:nvSpPr>
          <p:cNvPr id="3" name="文本框 2"/>
          <p:cNvSpPr txBox="1"/>
          <p:nvPr/>
        </p:nvSpPr>
        <p:spPr>
          <a:xfrm>
            <a:off x="477520" y="1625600"/>
            <a:ext cx="7315200" cy="4801314"/>
          </a:xfrm>
          <a:prstGeom prst="rect">
            <a:avLst/>
          </a:prstGeom>
          <a:noFill/>
        </p:spPr>
        <p:txBody>
          <a:bodyPr wrap="square" rtlCol="0">
            <a:spAutoFit/>
          </a:bodyPr>
          <a:lstStyle/>
          <a:p>
            <a:pPr marL="285750" indent="-285750">
              <a:buFont typeface="Arial" panose="020B0604020202090204" pitchFamily="34" charset="0"/>
              <a:buChar char="•"/>
            </a:pPr>
            <a:r>
              <a:rPr kumimoji="1" lang="en-US" altLang="zh-CN" dirty="0"/>
              <a:t>C++</a:t>
            </a:r>
            <a:r>
              <a:rPr kumimoji="1" lang="zh-CN" altLang="en-US" b="1" dirty="0"/>
              <a:t>允许</a:t>
            </a:r>
            <a:r>
              <a:rPr kumimoji="1" lang="zh-CN" altLang="en-US" dirty="0"/>
              <a:t>在用户自定义类型中重载的操作符为：</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en-GB" altLang="zh-CN" dirty="0"/>
              <a:t>C++</a:t>
            </a:r>
            <a:r>
              <a:rPr kumimoji="1" lang="zh-CN" altLang="en-US" b="1" dirty="0"/>
              <a:t>不允许</a:t>
            </a:r>
            <a:r>
              <a:rPr kumimoji="1" lang="zh-CN" altLang="en-US" dirty="0"/>
              <a:t>在用户自定义类型中重载的操作符是：</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endParaRPr kumimoji="1" lang="en-US" altLang="zh-CN" dirty="0"/>
          </a:p>
          <a:p>
            <a:pPr marL="285750" indent="-285750">
              <a:buFont typeface="Arial" panose="020B0604020202090204" pitchFamily="34" charset="0"/>
              <a:buChar char="•"/>
            </a:pPr>
            <a:r>
              <a:rPr kumimoji="1" lang="en-US" altLang="zh-CN" dirty="0"/>
              <a:t>C++</a:t>
            </a:r>
            <a:r>
              <a:rPr kumimoji="1" lang="zh-CN" altLang="en-US" dirty="0"/>
              <a:t>也不允许组合定义操作符，例如**</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6105" t="31996" r="8788" b="12082"/>
          <a:stretch>
            <a:fillRect/>
          </a:stretch>
        </p:blipFill>
        <p:spPr>
          <a:xfrm>
            <a:off x="477520" y="1994933"/>
            <a:ext cx="4903958" cy="1754108"/>
          </a:xfrm>
          <a:prstGeom prst="rect">
            <a:avLst/>
          </a:prstGeom>
        </p:spPr>
      </p:pic>
      <p:pic>
        <p:nvPicPr>
          <p:cNvPr id="10" name="Picture 4"/>
          <p:cNvPicPr>
            <a:picLocks noChangeAspect="1"/>
          </p:cNvPicPr>
          <p:nvPr/>
        </p:nvPicPr>
        <p:blipFill rotWithShape="1">
          <a:blip r:embed="rId4">
            <a:extLst>
              <a:ext uri="{28A0092B-C50C-407E-A947-70E740481C1C}">
                <a14:useLocalDpi xmlns:a14="http://schemas.microsoft.com/office/drawing/2010/main" val="0"/>
              </a:ext>
            </a:extLst>
          </a:blip>
          <a:srcRect l="30794" t="30977" r="28927" b="39336"/>
          <a:stretch>
            <a:fillRect/>
          </a:stretch>
        </p:blipFill>
        <p:spPr>
          <a:xfrm>
            <a:off x="578703" y="4236430"/>
            <a:ext cx="3130025" cy="103643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重写（</a:t>
            </a:r>
            <a:r>
              <a:rPr lang="en-US" altLang="zh-CN" sz="3200" dirty="0"/>
              <a:t>override</a:t>
            </a:r>
            <a:r>
              <a:rPr lang="zh-CN" altLang="en-US" sz="3200" dirty="0"/>
              <a:t>）、虚函数与多态</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24</a:t>
            </a:fld>
            <a:endParaRPr lang="zh-CN" altLang="en-US"/>
          </a:p>
        </p:txBody>
      </p:sp>
      <p:sp>
        <p:nvSpPr>
          <p:cNvPr id="4" name="文本框 3"/>
          <p:cNvSpPr txBox="1"/>
          <p:nvPr/>
        </p:nvSpPr>
        <p:spPr>
          <a:xfrm>
            <a:off x="396240" y="1625600"/>
            <a:ext cx="8504478" cy="2308324"/>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重写机制：也叫</a:t>
            </a:r>
            <a:r>
              <a:rPr kumimoji="1" lang="zh-CN" altLang="en-US" b="1" dirty="0"/>
              <a:t>覆盖</a:t>
            </a:r>
            <a:r>
              <a:rPr kumimoji="1" lang="zh-CN" altLang="en-US" dirty="0"/>
              <a:t>，指派生类中存在重新定义基类中存在的函数。其函数名，参数列表，返回值类型，所有都必须同基类中被重写的函数一致，只有函数体不同（花括号内）。派生类调用时会调用派生类的重写函数，不会调用被重写函数。</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en-GB" altLang="zh-CN" dirty="0"/>
              <a:t>C++</a:t>
            </a:r>
            <a:r>
              <a:rPr kumimoji="1" lang="zh-CN" altLang="en-US" dirty="0"/>
              <a:t>中的重写机制</a:t>
            </a:r>
            <a:r>
              <a:rPr kumimoji="1" lang="en-US" altLang="zh-CN" dirty="0"/>
              <a:t>: </a:t>
            </a:r>
            <a:r>
              <a:rPr kumimoji="1" lang="zh-CN" altLang="en-US" b="1" dirty="0"/>
              <a:t>虚函数</a:t>
            </a:r>
            <a:r>
              <a:rPr kumimoji="1" lang="en-US" altLang="zh-CN" dirty="0"/>
              <a:t>(</a:t>
            </a:r>
            <a:r>
              <a:rPr kumimoji="1" lang="en-GB" altLang="zh-CN" dirty="0"/>
              <a:t>virtual functions) </a:t>
            </a:r>
            <a:endParaRPr kumimoji="1" lang="zh-CN" altLang="en-US" dirty="0"/>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重写（</a:t>
            </a:r>
            <a:r>
              <a:rPr lang="en-US" altLang="zh-CN" sz="3200" dirty="0"/>
              <a:t>override</a:t>
            </a:r>
            <a:r>
              <a:rPr lang="zh-CN" altLang="en-US" sz="3200" dirty="0"/>
              <a:t>）、虚函数与多态</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25</a:t>
            </a:fld>
            <a:endParaRPr lang="zh-CN" altLang="en-US"/>
          </a:p>
        </p:txBody>
      </p:sp>
      <p:sp>
        <p:nvSpPr>
          <p:cNvPr id="5" name="TextBox 4"/>
          <p:cNvSpPr txBox="1"/>
          <p:nvPr/>
        </p:nvSpPr>
        <p:spPr>
          <a:xfrm>
            <a:off x="1186255" y="1288961"/>
            <a:ext cx="3082902" cy="2554545"/>
          </a:xfrm>
          <a:prstGeom prst="rect">
            <a:avLst/>
          </a:prstGeom>
          <a:solidFill>
            <a:schemeClr val="accent1">
              <a:lumMod val="60000"/>
              <a:lumOff val="4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#include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Employee.h</a:t>
            </a:r>
            <a:r>
              <a:rPr lang="en-US" altLang="zh-CN"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class</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Manager</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public</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Level;</a:t>
            </a:r>
          </a:p>
          <a:p>
            <a:r>
              <a:rPr lang="en-US" altLang="zh-CN" sz="1600" dirty="0">
                <a:latin typeface="Times New Roman" panose="02020603050405020304" pitchFamily="18" charset="0"/>
                <a:cs typeface="Times New Roman" panose="02020603050405020304" pitchFamily="18" charset="0"/>
              </a:rPr>
              <a:t>public:</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changeLevel</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t>
            </a:r>
          </a:p>
          <a:p>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void</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retire();</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Manager(char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~Manager();</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129509" y="1288961"/>
            <a:ext cx="2656881" cy="2799715"/>
          </a:xfrm>
          <a:prstGeom prst="rect">
            <a:avLst/>
          </a:prstGeom>
          <a:solidFill>
            <a:schemeClr val="accent1">
              <a:lumMod val="60000"/>
              <a:lumOff val="4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class</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Employee</a:t>
            </a:r>
            <a:r>
              <a:rPr lang="en-US" altLang="zh-CN" sz="1600" dirty="0">
                <a:latin typeface="Times New Roman" panose="02020603050405020304" pitchFamily="18" charset="0"/>
                <a:cs typeface="Times New Roman" panose="02020603050405020304" pitchFamily="18" charset="0"/>
              </a:rPr>
              <a:t>{</a:t>
            </a:r>
          </a:p>
          <a:p>
            <a:r>
              <a:rPr lang="en-US" altLang="zh-CN" sz="1600" dirty="0">
                <a:solidFill>
                  <a:srgbClr val="FF0000"/>
                </a:solidFill>
                <a:latin typeface="Times New Roman" panose="02020603050405020304" pitchFamily="18" charset="0"/>
                <a:cs typeface="Times New Roman" panose="02020603050405020304" pitchFamily="18" charset="0"/>
              </a:rPr>
              <a:t>protected:</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Name;</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Age;</a:t>
            </a:r>
          </a:p>
          <a:p>
            <a:r>
              <a:rPr lang="en-US" altLang="zh-CN" sz="1600" dirty="0">
                <a:latin typeface="Times New Roman" panose="02020603050405020304" pitchFamily="18" charset="0"/>
                <a:cs typeface="Times New Roman" panose="02020603050405020304" pitchFamily="18" charset="0"/>
              </a:rPr>
              <a:t>public:</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changeAge</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newAge</a:t>
            </a:r>
            <a:r>
              <a:rPr lang="en-US" altLang="zh-CN" sz="1600" dirty="0">
                <a:latin typeface="Times New Roman" panose="02020603050405020304" pitchFamily="18" charset="0"/>
                <a:cs typeface="Times New Roman" panose="02020603050405020304" pitchFamily="18" charset="0"/>
              </a:rPr>
              <a:t>);</a:t>
            </a:r>
          </a:p>
          <a:p>
            <a:r>
              <a:rPr lang="zh-CN" altLang="en-US"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virtual</a:t>
            </a:r>
            <a:r>
              <a:rPr lang="zh-CN" altLang="en-US" sz="1600" dirty="0">
                <a:solidFill>
                  <a:srgbClr val="FF0000"/>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retire();</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Employee(char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7" name="TextBox 11"/>
          <p:cNvSpPr txBox="1"/>
          <p:nvPr/>
        </p:nvSpPr>
        <p:spPr>
          <a:xfrm>
            <a:off x="1117883" y="3885472"/>
            <a:ext cx="3082902" cy="1323439"/>
          </a:xfrm>
          <a:prstGeom prst="rect">
            <a:avLst/>
          </a:prstGeom>
          <a:solidFill>
            <a:schemeClr val="tx2">
              <a:lumMod val="40000"/>
              <a:lumOff val="6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#include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Manager.h</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Manager::retire(){</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if(Age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&gt;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60)</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cout</a:t>
            </a:r>
            <a:r>
              <a:rPr lang="en-US" altLang="zh-CN" sz="1600" dirty="0">
                <a:latin typeface="Times New Roman" panose="02020603050405020304" pitchFamily="18" charset="0"/>
                <a:cs typeface="Times New Roman" panose="02020603050405020304" pitchFamily="18" charset="0"/>
              </a:rPr>
              <a:t>&lt;&lt;“manager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retire”;</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9" name="TextBox 6"/>
          <p:cNvSpPr txBox="1"/>
          <p:nvPr/>
        </p:nvSpPr>
        <p:spPr>
          <a:xfrm>
            <a:off x="5162272" y="4097524"/>
            <a:ext cx="2656881" cy="1323439"/>
          </a:xfrm>
          <a:prstGeom prst="rect">
            <a:avLst/>
          </a:prstGeom>
          <a:solidFill>
            <a:schemeClr val="tx2">
              <a:lumMod val="40000"/>
              <a:lumOff val="6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#include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Employee.h</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void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Employee::retire(){</a:t>
            </a:r>
          </a:p>
          <a:p>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if(Age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&gt;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55)</a:t>
            </a:r>
          </a:p>
          <a:p>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cout</a:t>
            </a:r>
            <a:r>
              <a:rPr lang="en-US" altLang="zh-CN" sz="1600" dirty="0">
                <a:latin typeface="Times New Roman" panose="02020603050405020304" pitchFamily="18" charset="0"/>
                <a:cs typeface="Times New Roman" panose="02020603050405020304" pitchFamily="18" charset="0"/>
              </a:rPr>
              <a:t>&lt;&lt;“employee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retire”;</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0" name="Rectangular Callout 10"/>
          <p:cNvSpPr/>
          <p:nvPr/>
        </p:nvSpPr>
        <p:spPr>
          <a:xfrm>
            <a:off x="122692" y="3140682"/>
            <a:ext cx="1063563" cy="376947"/>
          </a:xfrm>
          <a:prstGeom prst="wedgeRectCallout">
            <a:avLst>
              <a:gd name="adj1" fmla="val 78734"/>
              <a:gd name="adj2" fmla="val -8110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覆盖方法</a:t>
            </a:r>
            <a:endParaRPr lang="en-US" sz="1600" dirty="0">
              <a:solidFill>
                <a:schemeClr val="tx1"/>
              </a:solidFill>
              <a:latin typeface="宋体" panose="02010600030101010101" pitchFamily="2" charset="-122"/>
              <a:ea typeface="宋体" panose="02010600030101010101" pitchFamily="2" charset="-122"/>
            </a:endParaRPr>
          </a:p>
        </p:txBody>
      </p:sp>
      <p:sp>
        <p:nvSpPr>
          <p:cNvPr id="12" name="Rectangular Callout 9"/>
          <p:cNvSpPr/>
          <p:nvPr/>
        </p:nvSpPr>
        <p:spPr>
          <a:xfrm>
            <a:off x="7957745" y="3454360"/>
            <a:ext cx="1011918" cy="365125"/>
          </a:xfrm>
          <a:prstGeom prst="wedgeRectCallout">
            <a:avLst>
              <a:gd name="adj1" fmla="val -103229"/>
              <a:gd name="adj2" fmla="val -5464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宋体" panose="02010600030101010101" pitchFamily="2" charset="-122"/>
                <a:ea typeface="宋体" panose="02010600030101010101" pitchFamily="2" charset="-122"/>
              </a:rPr>
              <a:t>允许覆盖</a:t>
            </a:r>
            <a:endParaRPr lang="en-US" sz="1600" dirty="0">
              <a:solidFill>
                <a:schemeClr val="tx1"/>
              </a:solidFill>
              <a:latin typeface="宋体" panose="02010600030101010101" pitchFamily="2" charset="-122"/>
              <a:ea typeface="宋体" panose="02010600030101010101" pitchFamily="2" charset="-122"/>
            </a:endParaRPr>
          </a:p>
        </p:txBody>
      </p:sp>
      <p:cxnSp>
        <p:nvCxnSpPr>
          <p:cNvPr id="13" name="Straight Connector 8"/>
          <p:cNvCxnSpPr/>
          <p:nvPr/>
        </p:nvCxnSpPr>
        <p:spPr>
          <a:xfrm flipH="1" flipV="1">
            <a:off x="4222195" y="2727934"/>
            <a:ext cx="684314" cy="44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riangle 7"/>
          <p:cNvSpPr/>
          <p:nvPr/>
        </p:nvSpPr>
        <p:spPr>
          <a:xfrm rot="5400000">
            <a:off x="4869263" y="2598494"/>
            <a:ext cx="297492" cy="244967"/>
          </a:xfrm>
          <a:prstGeom prst="triangl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1"/>
          <p:cNvSpPr txBox="1"/>
          <p:nvPr/>
        </p:nvSpPr>
        <p:spPr>
          <a:xfrm>
            <a:off x="190730" y="5205526"/>
            <a:ext cx="4943217" cy="1323439"/>
          </a:xfrm>
          <a:prstGeom prst="rect">
            <a:avLst/>
          </a:prstGeom>
          <a:solidFill>
            <a:schemeClr val="tx2">
              <a:lumMod val="40000"/>
              <a:lumOff val="60000"/>
            </a:schemeClr>
          </a:solid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int main()</a:t>
            </a:r>
          </a:p>
          <a:p>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Employee *emp = new Manager((char *)"name", 65, 4);</a:t>
            </a:r>
          </a:p>
          <a:p>
            <a:r>
              <a:rPr lang="en-US" altLang="zh-CN" sz="1600" dirty="0">
                <a:latin typeface="Times New Roman" panose="02020603050405020304" pitchFamily="18" charset="0"/>
                <a:cs typeface="Times New Roman" panose="02020603050405020304" pitchFamily="18" charset="0"/>
              </a:rPr>
              <a:t>    emp-&gt;retire();</a:t>
            </a:r>
          </a:p>
          <a:p>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095874" y="5450696"/>
            <a:ext cx="3419475" cy="369332"/>
          </a:xfrm>
          <a:prstGeom prst="rect">
            <a:avLst/>
          </a:prstGeom>
          <a:noFill/>
        </p:spPr>
        <p:txBody>
          <a:bodyPr wrap="square" rtlCol="0">
            <a:spAutoFit/>
          </a:bodyPr>
          <a:lstStyle/>
          <a:p>
            <a:r>
              <a:rPr kumimoji="1" lang="zh-CN" altLang="en-US" dirty="0">
                <a:solidFill>
                  <a:srgbClr val="FF0000"/>
                </a:solidFill>
              </a:rPr>
              <a:t>运行结果：</a:t>
            </a:r>
          </a:p>
        </p:txBody>
      </p:sp>
      <p:pic>
        <p:nvPicPr>
          <p:cNvPr id="4" name="图片 3"/>
          <p:cNvPicPr>
            <a:picLocks noChangeAspect="1"/>
          </p:cNvPicPr>
          <p:nvPr/>
        </p:nvPicPr>
        <p:blipFill>
          <a:blip r:embed="rId3"/>
          <a:stretch>
            <a:fillRect/>
          </a:stretch>
        </p:blipFill>
        <p:spPr>
          <a:xfrm>
            <a:off x="5810250" y="5900098"/>
            <a:ext cx="2286000" cy="330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重写（</a:t>
            </a:r>
            <a:r>
              <a:rPr lang="en-US" altLang="zh-CN" sz="3200" dirty="0"/>
              <a:t>override</a:t>
            </a:r>
            <a:r>
              <a:rPr lang="zh-CN" altLang="en-US" sz="3200" dirty="0"/>
              <a:t>）、虚函数与多态</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26</a:t>
            </a:fld>
            <a:endParaRPr lang="zh-CN" altLang="en-US"/>
          </a:p>
        </p:txBody>
      </p:sp>
      <p:sp>
        <p:nvSpPr>
          <p:cNvPr id="4" name="文本框 3"/>
          <p:cNvSpPr txBox="1"/>
          <p:nvPr/>
        </p:nvSpPr>
        <p:spPr>
          <a:xfrm>
            <a:off x="396240" y="1625600"/>
            <a:ext cx="8504478" cy="2000548"/>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重写机制的特点</a:t>
            </a:r>
            <a:r>
              <a:rPr kumimoji="1" lang="en-US" altLang="zh-CN" dirty="0"/>
              <a:t>:</a:t>
            </a:r>
          </a:p>
          <a:p>
            <a:endParaRPr kumimoji="1" lang="en-US" altLang="zh-CN" dirty="0"/>
          </a:p>
          <a:p>
            <a:pPr marL="742950" lvl="1" indent="-285750">
              <a:buFont typeface="Arial" panose="020B0604020202090204" pitchFamily="34" charset="0"/>
              <a:buChar char="•"/>
            </a:pPr>
            <a:r>
              <a:rPr kumimoji="1" lang="zh-CN" altLang="en-US" sz="1600" dirty="0"/>
              <a:t>子类不改变父类中的已有接口定义</a:t>
            </a:r>
            <a:r>
              <a:rPr kumimoji="1" lang="en-US" altLang="zh-CN" sz="1600" dirty="0"/>
              <a:t>(</a:t>
            </a:r>
            <a:r>
              <a:rPr kumimoji="1" lang="zh-CN" altLang="en-US" sz="1600" dirty="0"/>
              <a:t>尽管它可能有不同语义的方法体</a:t>
            </a:r>
            <a:r>
              <a:rPr kumimoji="1" lang="en-US" altLang="zh-CN" sz="1600" dirty="0"/>
              <a:t>) </a:t>
            </a:r>
            <a:endParaRPr kumimoji="1" lang="en-US" altLang="zh-CN" dirty="0"/>
          </a:p>
          <a:p>
            <a:pPr marL="285750" indent="-285750">
              <a:buFont typeface="Arial" panose="020B0604020202090204" pitchFamily="34" charset="0"/>
              <a:buChar char="•"/>
            </a:pPr>
            <a:endParaRPr kumimoji="1" lang="en-US" altLang="zh-CN" dirty="0"/>
          </a:p>
          <a:p>
            <a:pPr marL="285750" indent="-285750">
              <a:buFont typeface="Arial" panose="020B0604020202090204" pitchFamily="34" charset="0"/>
              <a:buChar char="•"/>
            </a:pPr>
            <a:r>
              <a:rPr kumimoji="1" lang="zh-CN" altLang="en-US" dirty="0"/>
              <a:t>虚函数：通过</a:t>
            </a:r>
            <a:r>
              <a:rPr kumimoji="1" lang="zh-CN" altLang="en-US" b="1" dirty="0"/>
              <a:t>动态绑定</a:t>
            </a:r>
            <a:r>
              <a:rPr kumimoji="1" lang="zh-CN" altLang="en-US" dirty="0"/>
              <a:t>机制，在运行时才确定接收消息的对象类型并调用相应的方法</a:t>
            </a:r>
          </a:p>
          <a:p>
            <a:pPr marL="285750" indent="-285750">
              <a:buFont typeface="Arial" panose="020B0604020202090204" pitchFamily="34" charset="0"/>
              <a:buChar char="•"/>
            </a:pPr>
            <a:endParaRPr kumimoji="1" lang="zh-CN" altLang="en-US" dirty="0"/>
          </a:p>
        </p:txBody>
      </p:sp>
      <p:sp>
        <p:nvSpPr>
          <p:cNvPr id="5" name="TextBox 3"/>
          <p:cNvSpPr txBox="1"/>
          <p:nvPr/>
        </p:nvSpPr>
        <p:spPr>
          <a:xfrm>
            <a:off x="751116" y="3465831"/>
            <a:ext cx="4483304" cy="1525418"/>
          </a:xfrm>
          <a:prstGeom prst="rect">
            <a:avLst/>
          </a:prstGeom>
          <a:solidFill>
            <a:schemeClr val="accent1">
              <a:lumMod val="60000"/>
              <a:lumOff val="40000"/>
            </a:schemeClr>
          </a:solidFill>
        </p:spPr>
        <p:txBody>
          <a:bodyPr wrap="square" rtlCol="0">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Employee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base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new</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Employee(“</a:t>
            </a:r>
            <a:r>
              <a:rPr lang="en-US" altLang="zh-CN" sz="1600" dirty="0" err="1">
                <a:latin typeface="Times New Roman" panose="02020603050405020304" pitchFamily="18" charset="0"/>
                <a:cs typeface="Times New Roman" panose="02020603050405020304" pitchFamily="18" charset="0"/>
              </a:rPr>
              <a:t>Zhangsan</a:t>
            </a:r>
            <a:r>
              <a:rPr lang="en-US" altLang="zh-CN" sz="1600" dirty="0">
                <a:latin typeface="Times New Roman" panose="02020603050405020304" pitchFamily="18" charset="0"/>
                <a:cs typeface="Times New Roman" panose="02020603050405020304" pitchFamily="18" charset="0"/>
              </a:rPr>
              <a:t>”, 56);</a:t>
            </a:r>
          </a:p>
          <a:p>
            <a:pPr>
              <a:lnSpc>
                <a:spcPct val="150000"/>
              </a:lnSpc>
            </a:pPr>
            <a:r>
              <a:rPr lang="en-US" altLang="zh-CN" sz="1600" dirty="0">
                <a:latin typeface="Times New Roman" panose="02020603050405020304" pitchFamily="18" charset="0"/>
                <a:cs typeface="Times New Roman" panose="02020603050405020304" pitchFamily="18" charset="0"/>
              </a:rPr>
              <a:t>Manager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subclass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new</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Manager(“</a:t>
            </a:r>
            <a:r>
              <a:rPr lang="en-US" altLang="zh-CN" sz="1600" dirty="0" err="1">
                <a:latin typeface="Times New Roman" panose="02020603050405020304" pitchFamily="18" charset="0"/>
                <a:cs typeface="Times New Roman" panose="02020603050405020304" pitchFamily="18" charset="0"/>
              </a:rPr>
              <a:t>Lisi</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61);</a:t>
            </a:r>
          </a:p>
          <a:p>
            <a:pPr>
              <a:lnSpc>
                <a:spcPct val="150000"/>
              </a:lnSpc>
            </a:pPr>
            <a:r>
              <a:rPr lang="en-US" altLang="zh-CN" sz="1600" dirty="0">
                <a:latin typeface="Times New Roman" panose="02020603050405020304" pitchFamily="18" charset="0"/>
                <a:cs typeface="Times New Roman" panose="02020603050405020304" pitchFamily="18" charset="0"/>
              </a:rPr>
              <a:t>base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subclass;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基类指针指向子类对象</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base-&gt;retire(); //</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“manager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retire”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重定义</a:t>
            </a:r>
            <a:r>
              <a:rPr lang="zh-CN" altLang="en-US" sz="3200" dirty="0">
                <a:sym typeface="Wingdings" panose="05000000000000000000" pitchFamily="2" charset="2"/>
              </a:rPr>
              <a:t>（隐藏）</a:t>
            </a:r>
            <a:endParaRPr lang="zh-CN" altLang="en-US" sz="3200" dirty="0"/>
          </a:p>
        </p:txBody>
      </p:sp>
      <p:sp>
        <p:nvSpPr>
          <p:cNvPr id="8" name="灯片编号占位符 7"/>
          <p:cNvSpPr>
            <a:spLocks noGrp="1"/>
          </p:cNvSpPr>
          <p:nvPr>
            <p:ph type="sldNum" sz="quarter" idx="12"/>
          </p:nvPr>
        </p:nvSpPr>
        <p:spPr/>
        <p:txBody>
          <a:bodyPr/>
          <a:lstStyle/>
          <a:p>
            <a:fld id="{AF201765-28EA-41EE-8360-4DCDA7AD8B0A}" type="slidenum">
              <a:rPr lang="zh-CN" altLang="en-US" smtClean="0"/>
              <a:t>27</a:t>
            </a:fld>
            <a:endParaRPr lang="zh-CN" altLang="en-US"/>
          </a:p>
        </p:txBody>
      </p:sp>
      <p:sp>
        <p:nvSpPr>
          <p:cNvPr id="4" name="文本框 3"/>
          <p:cNvSpPr txBox="1"/>
          <p:nvPr/>
        </p:nvSpPr>
        <p:spPr>
          <a:xfrm>
            <a:off x="396240" y="1625600"/>
            <a:ext cx="8504478" cy="120032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隐藏是指派生类的函数</a:t>
            </a:r>
            <a:r>
              <a:rPr kumimoji="1" lang="zh-CN" altLang="en-US" b="1" dirty="0"/>
              <a:t>屏蔽</a:t>
            </a:r>
            <a:r>
              <a:rPr kumimoji="1" lang="zh-CN" altLang="en-US" dirty="0"/>
              <a:t>了与其同名的基类函数。注意只要同名函数，不管参数列表是否相同，基类函数都会被隐藏。</a:t>
            </a:r>
          </a:p>
          <a:p>
            <a:endParaRPr kumimoji="1" lang="en-US" altLang="zh-CN" dirty="0"/>
          </a:p>
          <a:p>
            <a:pPr marL="285750" indent="-285750">
              <a:buFont typeface="Arial" panose="020B0604020202090204" pitchFamily="34" charset="0"/>
              <a:buChar char="•"/>
            </a:pPr>
            <a:r>
              <a:rPr kumimoji="1" lang="zh-CN" altLang="en-US" dirty="0"/>
              <a:t>区别重写：有无</a:t>
            </a:r>
            <a:r>
              <a:rPr kumimoji="1" lang="en-GB" altLang="zh-CN" dirty="0"/>
              <a:t>virtual</a:t>
            </a:r>
            <a:r>
              <a:rPr kumimoji="1" lang="zh-CN" altLang="en-US" dirty="0"/>
              <a:t>关键字。 </a:t>
            </a:r>
          </a:p>
        </p:txBody>
      </p:sp>
      <p:pic>
        <p:nvPicPr>
          <p:cNvPr id="6" name="图片 5"/>
          <p:cNvPicPr>
            <a:picLocks noChangeAspect="1"/>
          </p:cNvPicPr>
          <p:nvPr/>
        </p:nvPicPr>
        <p:blipFill>
          <a:blip r:embed="rId3"/>
          <a:stretch>
            <a:fillRect/>
          </a:stretch>
        </p:blipFill>
        <p:spPr>
          <a:xfrm>
            <a:off x="505614" y="2998744"/>
            <a:ext cx="4210395" cy="1339671"/>
          </a:xfrm>
          <a:prstGeom prst="rect">
            <a:avLst/>
          </a:prstGeom>
        </p:spPr>
      </p:pic>
      <p:pic>
        <p:nvPicPr>
          <p:cNvPr id="7" name="图片 6"/>
          <p:cNvPicPr>
            <a:picLocks noChangeAspect="1"/>
          </p:cNvPicPr>
          <p:nvPr/>
        </p:nvPicPr>
        <p:blipFill>
          <a:blip r:embed="rId4"/>
          <a:stretch>
            <a:fillRect/>
          </a:stretch>
        </p:blipFill>
        <p:spPr>
          <a:xfrm>
            <a:off x="4825382" y="1989959"/>
            <a:ext cx="3265135" cy="4084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sym typeface="Wingdings" panose="05000000000000000000" pitchFamily="2" charset="2"/>
              </a:rPr>
              <a:t>友元</a:t>
            </a:r>
            <a:endParaRPr lang="zh-CN" altLang="en-US" sz="3200" dirty="0"/>
          </a:p>
        </p:txBody>
      </p:sp>
      <p:sp>
        <p:nvSpPr>
          <p:cNvPr id="8" name="灯片编号占位符 7"/>
          <p:cNvSpPr>
            <a:spLocks noGrp="1"/>
          </p:cNvSpPr>
          <p:nvPr>
            <p:ph type="sldNum" sz="quarter" idx="12"/>
          </p:nvPr>
        </p:nvSpPr>
        <p:spPr/>
        <p:txBody>
          <a:bodyPr/>
          <a:lstStyle/>
          <a:p>
            <a:fld id="{AF201765-28EA-41EE-8360-4DCDA7AD8B0A}" type="slidenum">
              <a:rPr lang="zh-CN" altLang="en-US" smtClean="0"/>
              <a:t>28</a:t>
            </a:fld>
            <a:endParaRPr lang="zh-CN" altLang="en-US"/>
          </a:p>
        </p:txBody>
      </p:sp>
      <p:sp>
        <p:nvSpPr>
          <p:cNvPr id="4" name="文本框 3"/>
          <p:cNvSpPr txBox="1"/>
          <p:nvPr/>
        </p:nvSpPr>
        <p:spPr>
          <a:xfrm>
            <a:off x="396240" y="1625600"/>
            <a:ext cx="8504478" cy="175432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GB" dirty="0"/>
              <a:t>有时</a:t>
            </a:r>
            <a:r>
              <a:rPr kumimoji="1" lang="zh-CN" altLang="en-US" dirty="0"/>
              <a:t>需要某些函数</a:t>
            </a:r>
            <a:r>
              <a:rPr kumimoji="1" lang="zh-CN" altLang="en-US" b="1" dirty="0"/>
              <a:t>访问对象的私有成员</a:t>
            </a:r>
            <a:r>
              <a:rPr kumimoji="1" lang="zh-CN" altLang="en-US" dirty="0"/>
              <a:t>，可以通过声明该函数为类的“友元”来实现</a:t>
            </a:r>
            <a:endParaRPr kumimoji="1" lang="en-US" altLang="zh-CN" dirty="0"/>
          </a:p>
          <a:p>
            <a:pPr marL="285750" indent="-285750">
              <a:buFont typeface="Arial" panose="020B0604020202090204" pitchFamily="34" charset="0"/>
              <a:buChar char="•"/>
            </a:pPr>
            <a:endParaRPr kumimoji="1" lang="en-US" altLang="zh-CN" dirty="0"/>
          </a:p>
          <a:p>
            <a:endParaRPr kumimoji="1" lang="zh-CN" altLang="en-US" dirty="0"/>
          </a:p>
          <a:p>
            <a:pPr marL="285750" indent="-285750">
              <a:buFont typeface="Arial" panose="020B0604020202090204" pitchFamily="34" charset="0"/>
              <a:buChar char="•"/>
            </a:pPr>
            <a:r>
              <a:rPr kumimoji="1" lang="zh-CN" altLang="en-US" dirty="0"/>
              <a:t>这种机制的合理使用，可以限定一个类具体到某个</a:t>
            </a:r>
            <a:r>
              <a:rPr kumimoji="1" lang="en-US" altLang="zh-CN" dirty="0"/>
              <a:t>(</a:t>
            </a:r>
            <a:r>
              <a:rPr kumimoji="1" lang="zh-CN" altLang="en-US" dirty="0"/>
              <a:t>些</a:t>
            </a:r>
            <a:r>
              <a:rPr kumimoji="1" lang="en-US" altLang="zh-CN" dirty="0"/>
              <a:t>)</a:t>
            </a:r>
            <a:r>
              <a:rPr kumimoji="1" lang="zh-CN" altLang="en-US" dirty="0"/>
              <a:t>其他类或函数的外部能见度</a:t>
            </a:r>
            <a:r>
              <a:rPr kumimoji="1" lang="en-US" altLang="zh-CN" dirty="0"/>
              <a:t>(</a:t>
            </a:r>
            <a:r>
              <a:rPr kumimoji="1" lang="zh-CN" altLang="en-US" dirty="0"/>
              <a:t>但是语言是无法防止滥用这种机制的</a:t>
            </a:r>
            <a:r>
              <a:rPr kumimoji="1" lang="en-US" altLang="zh-CN" dirty="0"/>
              <a:t>)</a:t>
            </a:r>
          </a:p>
        </p:txBody>
      </p:sp>
      <p:pic>
        <p:nvPicPr>
          <p:cNvPr id="5" name="图片 4"/>
          <p:cNvPicPr>
            <a:picLocks noChangeAspect="1"/>
          </p:cNvPicPr>
          <p:nvPr/>
        </p:nvPicPr>
        <p:blipFill>
          <a:blip r:embed="rId3"/>
          <a:stretch>
            <a:fillRect/>
          </a:stretch>
        </p:blipFill>
        <p:spPr>
          <a:xfrm>
            <a:off x="477520" y="3653428"/>
            <a:ext cx="4883995" cy="2063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本周上机题</a:t>
            </a:r>
          </a:p>
        </p:txBody>
      </p:sp>
      <p:sp>
        <p:nvSpPr>
          <p:cNvPr id="3" name="内容占位符 2"/>
          <p:cNvSpPr>
            <a:spLocks noGrp="1"/>
          </p:cNvSpPr>
          <p:nvPr>
            <p:ph idx="1"/>
          </p:nvPr>
        </p:nvSpPr>
        <p:spPr>
          <a:xfrm>
            <a:off x="751205" y="1528445"/>
            <a:ext cx="7679690" cy="3178175"/>
          </a:xfrm>
        </p:spPr>
        <p:txBody>
          <a:bodyPr>
            <a:noAutofit/>
          </a:bodyPr>
          <a:lstStyle/>
          <a:p>
            <a:pPr marL="0" indent="0">
              <a:buNone/>
            </a:pPr>
            <a:r>
              <a:rPr kumimoji="1" lang="zh-CN" altLang="en-US" sz="2000" dirty="0">
                <a:latin typeface="+mn-lt"/>
                <a:ea typeface="+mn-ea"/>
              </a:rPr>
              <a:t>题目</a:t>
            </a:r>
            <a:r>
              <a:rPr kumimoji="1" lang="en-US" altLang="zh-CN" sz="2000" dirty="0">
                <a:latin typeface="+mn-lt"/>
                <a:ea typeface="+mn-ea"/>
              </a:rPr>
              <a:t>1: </a:t>
            </a:r>
            <a:r>
              <a:rPr kumimoji="1" lang="zh-CN" altLang="en-US" sz="2000" dirty="0">
                <a:latin typeface="+mn-lt"/>
                <a:ea typeface="+mn-ea"/>
              </a:rPr>
              <a:t>有两个递增的整数数组</a:t>
            </a:r>
            <a:r>
              <a:rPr kumimoji="1" lang="en-US" altLang="zh-CN" sz="2000" dirty="0">
                <a:latin typeface="+mn-lt"/>
                <a:ea typeface="+mn-ea"/>
              </a:rPr>
              <a:t>a1</a:t>
            </a:r>
            <a:r>
              <a:rPr kumimoji="1" lang="zh-CN" altLang="en-US" sz="2000" dirty="0">
                <a:latin typeface="+mn-lt"/>
                <a:ea typeface="+mn-ea"/>
              </a:rPr>
              <a:t>和</a:t>
            </a:r>
            <a:r>
              <a:rPr kumimoji="1" lang="en-US" altLang="zh-CN" sz="2000" dirty="0">
                <a:latin typeface="+mn-lt"/>
                <a:ea typeface="+mn-ea"/>
              </a:rPr>
              <a:t>a2</a:t>
            </a:r>
            <a:r>
              <a:rPr kumimoji="1" lang="zh-CN" altLang="en-US" sz="2000" dirty="0">
                <a:latin typeface="+mn-lt"/>
                <a:ea typeface="+mn-ea"/>
              </a:rPr>
              <a:t>，各自的元素个数为</a:t>
            </a:r>
            <a:r>
              <a:rPr kumimoji="1" lang="en-US" altLang="zh-CN" sz="2000" dirty="0">
                <a:latin typeface="+mn-lt"/>
                <a:ea typeface="+mn-ea"/>
              </a:rPr>
              <a:t>m</a:t>
            </a:r>
            <a:r>
              <a:rPr kumimoji="1" lang="zh-CN" altLang="en-US" sz="2000" dirty="0">
                <a:latin typeface="+mn-lt"/>
                <a:ea typeface="+mn-ea"/>
              </a:rPr>
              <a:t>，</a:t>
            </a:r>
            <a:r>
              <a:rPr kumimoji="1" lang="en-US" altLang="zh-CN" sz="2000" dirty="0">
                <a:latin typeface="+mn-lt"/>
                <a:ea typeface="+mn-ea"/>
              </a:rPr>
              <a:t>n</a:t>
            </a:r>
            <a:r>
              <a:rPr kumimoji="1" lang="zh-CN" altLang="en-US" sz="2000" dirty="0">
                <a:latin typeface="+mn-lt"/>
                <a:ea typeface="+mn-ea"/>
              </a:rPr>
              <a:t>。</a:t>
            </a:r>
          </a:p>
          <a:p>
            <a:pPr marL="0" indent="0">
              <a:buNone/>
            </a:pPr>
            <a:r>
              <a:rPr kumimoji="1" lang="zh-CN" altLang="en-US" sz="2000" dirty="0">
                <a:latin typeface="+mn-lt"/>
                <a:ea typeface="+mn-ea"/>
              </a:rPr>
              <a:t>请按照同样的递增顺序（非递减）排列，并输出排列后的各个元素。</a:t>
            </a:r>
          </a:p>
          <a:p>
            <a:pPr marL="0" indent="0">
              <a:buNone/>
            </a:pPr>
            <a:endParaRPr kumimoji="1" lang="zh-CN" altLang="en-US" sz="2000" dirty="0">
              <a:latin typeface="+mn-lt"/>
              <a:ea typeface="+mn-ea"/>
            </a:endParaRPr>
          </a:p>
          <a:p>
            <a:pPr marL="0" indent="0">
              <a:buNone/>
            </a:pPr>
            <a:r>
              <a:rPr kumimoji="1" lang="zh-CN" altLang="en-US" sz="2000" dirty="0">
                <a:latin typeface="+mn-lt"/>
                <a:ea typeface="+mn-ea"/>
              </a:rPr>
              <a:t>输入：第一行是两个数组的长度</a:t>
            </a:r>
            <a:r>
              <a:rPr kumimoji="1" lang="en-US" altLang="zh-CN" sz="2000" dirty="0">
                <a:latin typeface="+mn-lt"/>
                <a:ea typeface="+mn-ea"/>
              </a:rPr>
              <a:t>m</a:t>
            </a:r>
            <a:r>
              <a:rPr kumimoji="1" lang="zh-CN" altLang="en-US" sz="2000" dirty="0">
                <a:latin typeface="+mn-lt"/>
                <a:ea typeface="+mn-ea"/>
              </a:rPr>
              <a:t>和</a:t>
            </a:r>
            <a:r>
              <a:rPr kumimoji="1" lang="en-US" altLang="zh-CN" sz="2000" dirty="0">
                <a:latin typeface="+mn-lt"/>
                <a:ea typeface="+mn-ea"/>
              </a:rPr>
              <a:t>n</a:t>
            </a:r>
            <a:r>
              <a:rPr kumimoji="1" lang="zh-CN" altLang="en-US" sz="2000" dirty="0">
                <a:latin typeface="+mn-lt"/>
                <a:ea typeface="+mn-ea"/>
              </a:rPr>
              <a:t>，用空格隔开</a:t>
            </a:r>
          </a:p>
          <a:p>
            <a:pPr marL="0" indent="0">
              <a:buNone/>
            </a:pPr>
            <a:r>
              <a:rPr kumimoji="1" lang="zh-CN" altLang="en-US" sz="2000" dirty="0">
                <a:latin typeface="+mn-lt"/>
                <a:ea typeface="+mn-ea"/>
              </a:rPr>
              <a:t>           第二行为第一个数组元素，用空格隔开</a:t>
            </a:r>
          </a:p>
          <a:p>
            <a:pPr marL="0" indent="0">
              <a:buNone/>
            </a:pPr>
            <a:r>
              <a:rPr kumimoji="1" lang="zh-CN" altLang="en-US" sz="2000" dirty="0">
                <a:latin typeface="+mn-lt"/>
                <a:ea typeface="+mn-ea"/>
              </a:rPr>
              <a:t>           第三行为第二个数组元素，用空格隔开</a:t>
            </a:r>
          </a:p>
          <a:p>
            <a:pPr marL="0" indent="0">
              <a:buNone/>
            </a:pPr>
            <a:r>
              <a:rPr kumimoji="1" lang="zh-CN" altLang="en-US" sz="2000" dirty="0">
                <a:latin typeface="+mn-lt"/>
                <a:ea typeface="+mn-ea"/>
              </a:rPr>
              <a:t>输出：两个数组合并的结果，输出格式是一行由空格隔开的数</a:t>
            </a:r>
          </a:p>
          <a:p>
            <a:pPr marL="0" indent="0">
              <a:buNone/>
            </a:pPr>
            <a:r>
              <a:rPr kumimoji="1" lang="zh-CN" altLang="en-US" sz="2000" dirty="0">
                <a:latin typeface="+mn-lt"/>
                <a:ea typeface="+mn-ea"/>
              </a:rPr>
              <a:t>示例：</a:t>
            </a:r>
          </a:p>
          <a:p>
            <a:pPr marL="0" indent="0">
              <a:buNone/>
            </a:pPr>
            <a:r>
              <a:rPr lang="zh-CN" altLang="en-US" sz="2000">
                <a:sym typeface="+mn-ea"/>
              </a:rPr>
              <a:t>输入：</a:t>
            </a:r>
            <a:r>
              <a:rPr lang="en-US" altLang="zh-CN" sz="2000">
                <a:sym typeface="+mn-ea"/>
              </a:rPr>
              <a:t>3 3</a:t>
            </a:r>
            <a:endParaRPr lang="zh-CN" altLang="en-US" sz="2000"/>
          </a:p>
          <a:p>
            <a:pPr marL="0" indent="0">
              <a:buNone/>
            </a:pPr>
            <a:r>
              <a:rPr lang="zh-CN" altLang="en-US" sz="2000">
                <a:sym typeface="+mn-ea"/>
              </a:rPr>
              <a:t>            1 2 3 </a:t>
            </a:r>
            <a:endParaRPr lang="zh-CN" altLang="en-US" sz="2000"/>
          </a:p>
          <a:p>
            <a:pPr marL="0" indent="0">
              <a:buNone/>
            </a:pPr>
            <a:r>
              <a:rPr lang="zh-CN" altLang="en-US" sz="2000">
                <a:sym typeface="+mn-ea"/>
              </a:rPr>
              <a:t>             2 5 6</a:t>
            </a:r>
            <a:endParaRPr lang="zh-CN" altLang="en-US" sz="2000"/>
          </a:p>
          <a:p>
            <a:pPr marL="0" indent="0">
              <a:buNone/>
            </a:pPr>
            <a:r>
              <a:rPr lang="zh-CN" altLang="en-US" sz="2000">
                <a:sym typeface="+mn-ea"/>
              </a:rPr>
              <a:t>输出：1 2 2 3 5 6</a:t>
            </a:r>
            <a:endParaRPr kumimoji="1" lang="zh-CN" altLang="en-US" sz="2000" dirty="0">
              <a:latin typeface="+mn-lt"/>
              <a:ea typeface="+mn-ea"/>
            </a:endParaRPr>
          </a:p>
        </p:txBody>
      </p:sp>
      <p:sp>
        <p:nvSpPr>
          <p:cNvPr id="4" name="灯片编号占位符 3"/>
          <p:cNvSpPr>
            <a:spLocks noGrp="1"/>
          </p:cNvSpPr>
          <p:nvPr>
            <p:ph type="sldNum" sz="quarter" idx="12"/>
          </p:nvPr>
        </p:nvSpPr>
        <p:spPr/>
        <p:txBody>
          <a:bodyPr/>
          <a:lstStyle/>
          <a:p>
            <a:fld id="{AF201765-28EA-41EE-8360-4DCDA7AD8B0A}" type="slidenum">
              <a:rPr lang="zh-CN" altLang="en-US" smtClean="0"/>
              <a:t>29</a:t>
            </a:fld>
            <a:endParaRPr lang="zh-CN" altLang="en-US"/>
          </a:p>
        </p:txBody>
      </p:sp>
      <p:sp>
        <p:nvSpPr>
          <p:cNvPr id="5" name="文本框 4"/>
          <p:cNvSpPr txBox="1"/>
          <p:nvPr/>
        </p:nvSpPr>
        <p:spPr>
          <a:xfrm>
            <a:off x="3011170" y="3130550"/>
            <a:ext cx="3244215" cy="645160"/>
          </a:xfrm>
          <a:prstGeom prst="rect">
            <a:avLst/>
          </a:prstGeom>
          <a:noFill/>
        </p:spPr>
        <p:txBody>
          <a:bodyPr wrap="square" rtlCol="0">
            <a:spAutoFit/>
          </a:bodyPr>
          <a:lstStyle/>
          <a:p>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程序设计范型</a:t>
            </a:r>
            <a:r>
              <a:rPr lang="en-US" altLang="zh-CN" sz="3200" dirty="0"/>
              <a:t>--</a:t>
            </a:r>
            <a:r>
              <a:rPr lang="en-GB" altLang="zh-CN" sz="3200" dirty="0"/>
              <a:t>Programming paradigm</a:t>
            </a:r>
            <a:endParaRPr lang="zh-CN" altLang="en-US" sz="3200" dirty="0"/>
          </a:p>
        </p:txBody>
      </p:sp>
      <p:sp>
        <p:nvSpPr>
          <p:cNvPr id="8" name="灯片编号占位符 7"/>
          <p:cNvSpPr>
            <a:spLocks noGrp="1"/>
          </p:cNvSpPr>
          <p:nvPr>
            <p:ph type="sldNum" sz="quarter" idx="12"/>
          </p:nvPr>
        </p:nvSpPr>
        <p:spPr/>
        <p:txBody>
          <a:bodyPr/>
          <a:lstStyle/>
          <a:p>
            <a:fld id="{AF201765-28EA-41EE-8360-4DCDA7AD8B0A}" type="slidenum">
              <a:rPr lang="zh-CN" altLang="en-US" smtClean="0"/>
              <a:t>3</a:t>
            </a:fld>
            <a:endParaRPr lang="zh-CN" altLang="en-US" dirty="0"/>
          </a:p>
        </p:txBody>
      </p:sp>
      <p:graphicFrame>
        <p:nvGraphicFramePr>
          <p:cNvPr id="3" name="表格 2"/>
          <p:cNvGraphicFramePr>
            <a:graphicFrameLocks noGrp="1"/>
          </p:cNvGraphicFramePr>
          <p:nvPr/>
        </p:nvGraphicFramePr>
        <p:xfrm>
          <a:off x="947305" y="1557251"/>
          <a:ext cx="7406986" cy="4251169"/>
        </p:xfrm>
        <a:graphic>
          <a:graphicData uri="http://schemas.openxmlformats.org/drawingml/2006/table">
            <a:tbl>
              <a:tblPr firstRow="1" bandRow="1">
                <a:tableStyleId>{5C22544A-7EE6-4342-B048-85BDC9FD1C3A}</a:tableStyleId>
              </a:tblPr>
              <a:tblGrid>
                <a:gridCol w="2100696">
                  <a:extLst>
                    <a:ext uri="{9D8B030D-6E8A-4147-A177-3AD203B41FA5}">
                      <a16:colId xmlns:a16="http://schemas.microsoft.com/office/drawing/2014/main" val="20000"/>
                    </a:ext>
                  </a:extLst>
                </a:gridCol>
                <a:gridCol w="5306290">
                  <a:extLst>
                    <a:ext uri="{9D8B030D-6E8A-4147-A177-3AD203B41FA5}">
                      <a16:colId xmlns:a16="http://schemas.microsoft.com/office/drawing/2014/main" val="20001"/>
                    </a:ext>
                  </a:extLst>
                </a:gridCol>
              </a:tblGrid>
              <a:tr h="665018">
                <a:tc>
                  <a:txBody>
                    <a:bodyPr/>
                    <a:lstStyle/>
                    <a:p>
                      <a:pPr algn="ctr"/>
                      <a:r>
                        <a:rPr lang="zh-CN" altLang="en-US" sz="2400" dirty="0"/>
                        <a:t>设计范型</a:t>
                      </a:r>
                    </a:p>
                  </a:txBody>
                  <a:tcPr/>
                </a:tc>
                <a:tc>
                  <a:txBody>
                    <a:bodyPr/>
                    <a:lstStyle/>
                    <a:p>
                      <a:pPr algn="ctr"/>
                      <a:r>
                        <a:rPr lang="zh-CN" altLang="en-US" sz="2400" dirty="0"/>
                        <a:t>思维方法</a:t>
                      </a:r>
                    </a:p>
                  </a:txBody>
                  <a:tcPr/>
                </a:tc>
                <a:extLst>
                  <a:ext uri="{0D108BD9-81ED-4DB2-BD59-A6C34878D82A}">
                    <a16:rowId xmlns:a16="http://schemas.microsoft.com/office/drawing/2014/main" val="10000"/>
                  </a:ext>
                </a:extLst>
              </a:tr>
              <a:tr h="740427">
                <a:tc>
                  <a:txBody>
                    <a:bodyPr/>
                    <a:lstStyle/>
                    <a:p>
                      <a:pPr algn="ctr"/>
                      <a:r>
                        <a:rPr lang="zh-CN" altLang="en-US" dirty="0"/>
                        <a:t>过程程序设计</a:t>
                      </a:r>
                    </a:p>
                  </a:txBody>
                  <a:tcPr/>
                </a:tc>
                <a:tc>
                  <a:txBody>
                    <a:bodyPr/>
                    <a:lstStyle/>
                    <a:p>
                      <a:pPr algn="just"/>
                      <a:r>
                        <a:rPr lang="zh-CN" altLang="en-US" dirty="0"/>
                        <a:t>基于过程抽象，以对数据进行分步骤的加工和处理作为思维的主干。</a:t>
                      </a:r>
                    </a:p>
                  </a:txBody>
                  <a:tcPr/>
                </a:tc>
                <a:extLst>
                  <a:ext uri="{0D108BD9-81ED-4DB2-BD59-A6C34878D82A}">
                    <a16:rowId xmlns:a16="http://schemas.microsoft.com/office/drawing/2014/main" val="10001"/>
                  </a:ext>
                </a:extLst>
              </a:tr>
              <a:tr h="633561">
                <a:tc>
                  <a:txBody>
                    <a:bodyPr/>
                    <a:lstStyle/>
                    <a:p>
                      <a:pPr algn="ctr"/>
                      <a:r>
                        <a:rPr lang="zh-CN" altLang="en-US" dirty="0"/>
                        <a:t>模块化程序设计</a:t>
                      </a:r>
                    </a:p>
                  </a:txBody>
                  <a:tcPr/>
                </a:tc>
                <a:tc>
                  <a:txBody>
                    <a:bodyPr/>
                    <a:lstStyle/>
                    <a:p>
                      <a:pPr algn="just"/>
                      <a:r>
                        <a:rPr lang="zh-CN" altLang="en-US" dirty="0"/>
                        <a:t>基于模块抽象，以对程序的模块结构进行划分和组织作为思维的主干。</a:t>
                      </a:r>
                    </a:p>
                  </a:txBody>
                  <a:tcPr/>
                </a:tc>
                <a:extLst>
                  <a:ext uri="{0D108BD9-81ED-4DB2-BD59-A6C34878D82A}">
                    <a16:rowId xmlns:a16="http://schemas.microsoft.com/office/drawing/2014/main" val="10002"/>
                  </a:ext>
                </a:extLst>
              </a:tr>
              <a:tr h="651164">
                <a:tc>
                  <a:txBody>
                    <a:bodyPr/>
                    <a:lstStyle/>
                    <a:p>
                      <a:pPr algn="ctr"/>
                      <a:r>
                        <a:rPr lang="zh-CN" altLang="en-US" dirty="0"/>
                        <a:t>函数程序设计</a:t>
                      </a:r>
                    </a:p>
                  </a:txBody>
                  <a:tcPr/>
                </a:tc>
                <a:tc>
                  <a:txBody>
                    <a:bodyPr/>
                    <a:lstStyle/>
                    <a:p>
                      <a:pPr algn="just"/>
                      <a:r>
                        <a:rPr lang="zh-CN" altLang="en-US" dirty="0"/>
                        <a:t>基于元教学的计算概念，以对给定的问题表示进行分步骤地替换和化简为思维的主干。</a:t>
                      </a:r>
                    </a:p>
                  </a:txBody>
                  <a:tcPr/>
                </a:tc>
                <a:extLst>
                  <a:ext uri="{0D108BD9-81ED-4DB2-BD59-A6C34878D82A}">
                    <a16:rowId xmlns:a16="http://schemas.microsoft.com/office/drawing/2014/main" val="10003"/>
                  </a:ext>
                </a:extLst>
              </a:tr>
              <a:tr h="637309">
                <a:tc>
                  <a:txBody>
                    <a:bodyPr/>
                    <a:lstStyle/>
                    <a:p>
                      <a:pPr algn="ctr"/>
                      <a:r>
                        <a:rPr lang="zh-CN" altLang="en-US" dirty="0"/>
                        <a:t>逻辑程序设计</a:t>
                      </a:r>
                    </a:p>
                  </a:txBody>
                  <a:tcPr/>
                </a:tc>
                <a:tc>
                  <a:txBody>
                    <a:bodyPr/>
                    <a:lstStyle/>
                    <a:p>
                      <a:pPr algn="just"/>
                      <a:r>
                        <a:rPr lang="zh-CN" altLang="en-US" dirty="0"/>
                        <a:t>基于一阶谓词演算理论，以从已知条件向结论进行分步骤的推理作为思维的主干。</a:t>
                      </a:r>
                    </a:p>
                  </a:txBody>
                  <a:tcPr/>
                </a:tc>
                <a:extLst>
                  <a:ext uri="{0D108BD9-81ED-4DB2-BD59-A6C34878D82A}">
                    <a16:rowId xmlns:a16="http://schemas.microsoft.com/office/drawing/2014/main" val="10004"/>
                  </a:ext>
                </a:extLst>
              </a:tr>
              <a:tr h="660889">
                <a:tc>
                  <a:txBody>
                    <a:bodyPr/>
                    <a:lstStyle/>
                    <a:p>
                      <a:pPr algn="ctr"/>
                      <a:r>
                        <a:rPr lang="zh-CN" altLang="en-US" dirty="0"/>
                        <a:t>面向对象程序设计</a:t>
                      </a:r>
                    </a:p>
                  </a:txBody>
                  <a:tcPr/>
                </a:tc>
                <a:tc>
                  <a:txBody>
                    <a:bodyPr/>
                    <a:lstStyle/>
                    <a:p>
                      <a:pPr algn="just"/>
                      <a:r>
                        <a:rPr lang="zh-CN" altLang="en-US" dirty="0"/>
                        <a:t>基于</a:t>
                      </a:r>
                      <a:r>
                        <a:rPr lang="zh-CN" altLang="en-US" b="1" dirty="0"/>
                        <a:t>数据抽象</a:t>
                      </a:r>
                      <a:r>
                        <a:rPr lang="zh-CN" altLang="en-US" dirty="0"/>
                        <a:t>、</a:t>
                      </a:r>
                      <a:r>
                        <a:rPr lang="zh-CN" altLang="en-US" b="1" dirty="0"/>
                        <a:t>继承性</a:t>
                      </a:r>
                      <a:r>
                        <a:rPr lang="zh-CN" altLang="en-US" dirty="0"/>
                        <a:t>和</a:t>
                      </a:r>
                      <a:r>
                        <a:rPr lang="zh-CN" altLang="en-US" b="1" dirty="0"/>
                        <a:t>消息传递</a:t>
                      </a:r>
                      <a:r>
                        <a:rPr lang="zh-CN" altLang="en-US" dirty="0"/>
                        <a:t>，以对</a:t>
                      </a:r>
                      <a:r>
                        <a:rPr lang="zh-CN" altLang="en-US" b="1" dirty="0"/>
                        <a:t>实体</a:t>
                      </a:r>
                      <a:r>
                        <a:rPr lang="zh-CN" altLang="en-US" dirty="0"/>
                        <a:t>（结构、状态和行为）进行分类、组织和协同作为思维的主干</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本周上机题</a:t>
            </a:r>
          </a:p>
        </p:txBody>
      </p:sp>
      <p:sp>
        <p:nvSpPr>
          <p:cNvPr id="4" name="灯片编号占位符 3"/>
          <p:cNvSpPr>
            <a:spLocks noGrp="1"/>
          </p:cNvSpPr>
          <p:nvPr>
            <p:ph type="sldNum" sz="quarter" idx="12"/>
          </p:nvPr>
        </p:nvSpPr>
        <p:spPr/>
        <p:txBody>
          <a:bodyPr/>
          <a:lstStyle/>
          <a:p>
            <a:fld id="{AF201765-28EA-41EE-8360-4DCDA7AD8B0A}" type="slidenum">
              <a:rPr lang="zh-CN" altLang="en-US" smtClean="0"/>
              <a:t>30</a:t>
            </a:fld>
            <a:endParaRPr lang="zh-CN" altLang="en-US"/>
          </a:p>
        </p:txBody>
      </p:sp>
      <p:sp>
        <p:nvSpPr>
          <p:cNvPr id="5" name="文本框 4"/>
          <p:cNvSpPr txBox="1"/>
          <p:nvPr/>
        </p:nvSpPr>
        <p:spPr>
          <a:xfrm>
            <a:off x="751205" y="1751965"/>
            <a:ext cx="7919720" cy="4523105"/>
          </a:xfrm>
          <a:prstGeom prst="rect">
            <a:avLst/>
          </a:prstGeom>
          <a:noFill/>
        </p:spPr>
        <p:txBody>
          <a:bodyPr wrap="square" rtlCol="0">
            <a:spAutoFit/>
          </a:bodyPr>
          <a:lstStyle/>
          <a:p>
            <a:r>
              <a:rPr lang="zh-CN" altLang="en-US"/>
              <a:t>题目</a:t>
            </a:r>
            <a:r>
              <a:rPr lang="en-US" altLang="zh-CN"/>
              <a:t>2: </a:t>
            </a:r>
            <a:r>
              <a:rPr lang="zh-CN" altLang="en-US"/>
              <a:t>输入两个整数数组</a:t>
            </a:r>
            <a:r>
              <a:rPr lang="en-US" altLang="zh-CN"/>
              <a:t>a1</a:t>
            </a:r>
            <a:r>
              <a:rPr lang="zh-CN" altLang="en-US"/>
              <a:t>，</a:t>
            </a:r>
            <a:r>
              <a:rPr lang="en-US" altLang="zh-CN"/>
              <a:t>a2</a:t>
            </a:r>
            <a:r>
              <a:rPr lang="zh-CN" altLang="en-US"/>
              <a:t>，请输出两数组的共同的元素。返回结果中每个元素出现的次数，应与元素在两个数组中都出现的次数一致（如果出现次数不一致，则考虑取较小值）。输出结果按照非递减顺序排序。</a:t>
            </a:r>
          </a:p>
          <a:p>
            <a:endParaRPr lang="zh-CN" altLang="en-US"/>
          </a:p>
          <a:p>
            <a:r>
              <a:rPr lang="zh-CN" altLang="en-US"/>
              <a:t>输入：</a:t>
            </a:r>
            <a:r>
              <a:rPr lang="zh-CN" altLang="en-US">
                <a:sym typeface="+mn-ea"/>
              </a:rPr>
              <a:t>第一行是两个数组长度</a:t>
            </a:r>
            <a:r>
              <a:rPr lang="en-US" altLang="zh-CN">
                <a:sym typeface="+mn-ea"/>
              </a:rPr>
              <a:t>m</a:t>
            </a:r>
            <a:r>
              <a:rPr lang="zh-CN" altLang="en-US">
                <a:sym typeface="+mn-ea"/>
              </a:rPr>
              <a:t>和</a:t>
            </a:r>
            <a:r>
              <a:rPr lang="en-US" altLang="zh-CN">
                <a:sym typeface="+mn-ea"/>
              </a:rPr>
              <a:t>n</a:t>
            </a:r>
            <a:r>
              <a:rPr lang="zh-CN" altLang="en-US">
                <a:sym typeface="+mn-ea"/>
              </a:rPr>
              <a:t>，用空格隔开</a:t>
            </a:r>
            <a:endParaRPr lang="zh-CN" altLang="en-US"/>
          </a:p>
          <a:p>
            <a:r>
              <a:rPr lang="zh-CN" altLang="en-US"/>
              <a:t>           第二行是数组</a:t>
            </a:r>
            <a:r>
              <a:rPr lang="en-US" altLang="zh-CN"/>
              <a:t>a1</a:t>
            </a:r>
            <a:r>
              <a:rPr lang="zh-CN" altLang="en-US"/>
              <a:t>的元素读入，用空格隔开</a:t>
            </a:r>
          </a:p>
          <a:p>
            <a:r>
              <a:rPr lang="zh-CN" altLang="en-US"/>
              <a:t>           </a:t>
            </a:r>
            <a:r>
              <a:rPr lang="zh-CN" altLang="en-US">
                <a:sym typeface="+mn-ea"/>
              </a:rPr>
              <a:t>第三行是数组</a:t>
            </a:r>
            <a:r>
              <a:rPr lang="en-US" altLang="zh-CN">
                <a:sym typeface="+mn-ea"/>
              </a:rPr>
              <a:t>a2</a:t>
            </a:r>
            <a:r>
              <a:rPr lang="zh-CN" altLang="en-US">
                <a:sym typeface="+mn-ea"/>
              </a:rPr>
              <a:t>的元素读入，用空格隔开</a:t>
            </a:r>
            <a:endParaRPr lang="zh-CN" altLang="en-US"/>
          </a:p>
          <a:p>
            <a:r>
              <a:rPr lang="zh-CN" altLang="en-US"/>
              <a:t>输出：共同元素输出，用空格隔开</a:t>
            </a:r>
          </a:p>
          <a:p>
            <a:endParaRPr lang="zh-CN" altLang="en-US"/>
          </a:p>
          <a:p>
            <a:r>
              <a:rPr lang="zh-CN" altLang="en-US"/>
              <a:t>示例</a:t>
            </a:r>
          </a:p>
          <a:p>
            <a:r>
              <a:rPr lang="zh-CN" altLang="en-US"/>
              <a:t>输入：</a:t>
            </a:r>
            <a:r>
              <a:rPr lang="en-US" altLang="zh-CN"/>
              <a:t>4 2</a:t>
            </a:r>
            <a:endParaRPr lang="zh-CN" altLang="en-US"/>
          </a:p>
          <a:p>
            <a:r>
              <a:rPr lang="zh-CN" altLang="en-US"/>
              <a:t>           1 2 2 1</a:t>
            </a:r>
          </a:p>
          <a:p>
            <a:r>
              <a:rPr lang="zh-CN" altLang="en-US"/>
              <a:t>           2 2</a:t>
            </a:r>
          </a:p>
          <a:p>
            <a:r>
              <a:rPr lang="zh-CN" altLang="en-US"/>
              <a:t>输出： 2 2</a:t>
            </a:r>
          </a:p>
          <a:p>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THANKS!</a:t>
            </a:r>
            <a:endParaRPr lang="zh-CN" altLang="en-US" dirty="0"/>
          </a:p>
        </p:txBody>
      </p:sp>
      <p:sp>
        <p:nvSpPr>
          <p:cNvPr id="4" name="灯片编号占位符 3"/>
          <p:cNvSpPr>
            <a:spLocks noGrp="1"/>
          </p:cNvSpPr>
          <p:nvPr>
            <p:ph type="sldNum" sz="quarter" idx="12"/>
          </p:nvPr>
        </p:nvSpPr>
        <p:spPr/>
        <p:txBody>
          <a:bodyPr/>
          <a:lstStyle/>
          <a:p>
            <a:fld id="{AF201765-28EA-41EE-8360-4DCDA7AD8B0A}" type="slidenum">
              <a:rPr lang="zh-CN" altLang="en-US" smtClean="0"/>
              <a:t>31</a:t>
            </a:fld>
            <a:endParaRPr lang="zh-CN" altLang="en-US"/>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面向对象的基本概念体系</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4</a:t>
            </a:fld>
            <a:endParaRPr lang="zh-CN" altLang="en-US" dirty="0"/>
          </a:p>
        </p:txBody>
      </p:sp>
      <p:sp>
        <p:nvSpPr>
          <p:cNvPr id="4" name="文本框 3"/>
          <p:cNvSpPr txBox="1"/>
          <p:nvPr/>
        </p:nvSpPr>
        <p:spPr>
          <a:xfrm>
            <a:off x="264160" y="1767840"/>
            <a:ext cx="7772400" cy="2031325"/>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b="1" dirty="0"/>
              <a:t>面向对象定义</a:t>
            </a:r>
            <a:r>
              <a:rPr kumimoji="1" lang="zh-CN" altLang="en-US" dirty="0"/>
              <a:t>：从程序设计方法的角度看，面向对象是一种新的程序设计范型</a:t>
            </a:r>
            <a:r>
              <a:rPr kumimoji="1" lang="en-US" altLang="zh-CN" dirty="0"/>
              <a:t>(</a:t>
            </a:r>
            <a:r>
              <a:rPr kumimoji="1" lang="en-GB" altLang="zh-CN" dirty="0"/>
              <a:t>paradigm)</a:t>
            </a:r>
            <a:r>
              <a:rPr kumimoji="1" lang="zh-CN" altLang="en-GB" dirty="0"/>
              <a:t>，</a:t>
            </a:r>
            <a:r>
              <a:rPr kumimoji="1" lang="zh-CN" altLang="en-US" dirty="0"/>
              <a:t>其基本思想是使用对象、类、继承、封装、聚合、关联、消息、多态性等基本概念来进行程序设计。</a:t>
            </a:r>
            <a:endParaRPr kumimoji="1" lang="en-US" altLang="zh-CN" dirty="0"/>
          </a:p>
          <a:p>
            <a:pPr marL="285750" indent="-285750">
              <a:buFont typeface="Arial" panose="020B0604020202090204" pitchFamily="34" charset="0"/>
              <a:buChar char="•"/>
            </a:pPr>
            <a:r>
              <a:rPr kumimoji="1" lang="zh-CN" altLang="en-US" dirty="0"/>
              <a:t>面向对象技术将</a:t>
            </a:r>
            <a:r>
              <a:rPr kumimoji="1" lang="zh-CN" altLang="en-US" b="1" dirty="0"/>
              <a:t>计算</a:t>
            </a:r>
            <a:r>
              <a:rPr kumimoji="1" lang="zh-CN" altLang="en-US" dirty="0"/>
              <a:t>看成是一个系统的演变过程，系统由对象组成，经历一连串的状态变化以完成计算任务。</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3204210"/>
            <a:ext cx="2546890" cy="203132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596" y="3545085"/>
            <a:ext cx="2610104" cy="1619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a:t>
            </a:r>
            <a:r>
              <a:rPr lang="en-US" altLang="zh-CN" sz="3200" dirty="0"/>
              <a:t>—</a:t>
            </a:r>
            <a:r>
              <a:rPr lang="zh-CN" altLang="en-US" sz="3200" dirty="0"/>
              <a:t>用户自定义类型</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5</a:t>
            </a:fld>
            <a:endParaRPr lang="zh-CN" altLang="en-US" dirty="0"/>
          </a:p>
        </p:txBody>
      </p:sp>
      <p:sp>
        <p:nvSpPr>
          <p:cNvPr id="5" name="文本框 4"/>
          <p:cNvSpPr txBox="1"/>
          <p:nvPr/>
        </p:nvSpPr>
        <p:spPr>
          <a:xfrm>
            <a:off x="345440" y="1706880"/>
            <a:ext cx="8371840" cy="3139321"/>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类是一种用户自定义类型，包含</a:t>
            </a:r>
            <a:r>
              <a:rPr kumimoji="1" lang="zh-CN" altLang="en-US" b="1" dirty="0"/>
              <a:t>函数</a:t>
            </a:r>
            <a:r>
              <a:rPr kumimoji="1" lang="zh-CN" altLang="en-US" dirty="0"/>
              <a:t>与</a:t>
            </a:r>
            <a:r>
              <a:rPr kumimoji="1" lang="zh-CN" altLang="en-US" b="1" dirty="0"/>
              <a:t>数据</a:t>
            </a:r>
            <a:r>
              <a:rPr kumimoji="1" lang="zh-CN" altLang="en-US" dirty="0"/>
              <a:t>的特殊“结构体”，扩充了</a:t>
            </a:r>
            <a:r>
              <a:rPr kumimoji="1" lang="en-US" altLang="zh-CN" dirty="0"/>
              <a:t>C++</a:t>
            </a:r>
            <a:r>
              <a:rPr kumimoji="1" lang="zh-CN" altLang="en-US" dirty="0"/>
              <a:t>语言的类型体系。</a:t>
            </a:r>
            <a:endParaRPr kumimoji="1" lang="en-US" altLang="zh-CN" dirty="0"/>
          </a:p>
          <a:p>
            <a:endParaRPr kumimoji="1" lang="en-US" altLang="zh-CN" dirty="0"/>
          </a:p>
          <a:p>
            <a:pPr marL="285750" indent="-285750">
              <a:buFont typeface="Arial" panose="020B0604020202090204" pitchFamily="34" charset="0"/>
              <a:buChar char="•"/>
            </a:pPr>
            <a:r>
              <a:rPr kumimoji="1" lang="zh-CN" altLang="en-US" dirty="0"/>
              <a:t>类中包括的函数被称为“</a:t>
            </a:r>
            <a:r>
              <a:rPr kumimoji="1" lang="zh-CN" altLang="en-US" b="1" dirty="0"/>
              <a:t>成员函数</a:t>
            </a:r>
            <a:r>
              <a:rPr kumimoji="1" lang="zh-CN" altLang="en-US" dirty="0"/>
              <a:t>”，包括的数据称为“</a:t>
            </a:r>
            <a:r>
              <a:rPr kumimoji="1" lang="zh-CN" altLang="en-US" b="1" dirty="0"/>
              <a:t>数据成员</a:t>
            </a:r>
            <a:r>
              <a:rPr kumimoji="1" lang="zh-CN" altLang="en-US" dirty="0"/>
              <a:t>”。</a:t>
            </a:r>
            <a:endParaRPr kumimoji="1" lang="en-US" altLang="zh-CN" dirty="0"/>
          </a:p>
          <a:p>
            <a:endParaRPr kumimoji="1" lang="en-US" altLang="zh-CN" dirty="0"/>
          </a:p>
          <a:p>
            <a:pPr marL="285750" indent="-285750">
              <a:buFont typeface="Arial" panose="020B0604020202090204" pitchFamily="34" charset="0"/>
              <a:buChar char="•"/>
            </a:pPr>
            <a:r>
              <a:rPr kumimoji="1" lang="zh-CN" altLang="en-US" dirty="0"/>
              <a:t>类的成员（</a:t>
            </a:r>
            <a:r>
              <a:rPr kumimoji="1" lang="zh-CN" altLang="en-US" b="1" dirty="0"/>
              <a:t>数据</a:t>
            </a:r>
            <a:r>
              <a:rPr kumimoji="1" lang="zh-CN" altLang="en-US" dirty="0"/>
              <a:t>、</a:t>
            </a:r>
            <a:r>
              <a:rPr kumimoji="1" lang="zh-CN" altLang="en-US" b="1" dirty="0"/>
              <a:t>函数</a:t>
            </a:r>
            <a:r>
              <a:rPr kumimoji="1" lang="zh-CN" altLang="en-US" dirty="0"/>
              <a:t>）可以根据需要分成组，不同组设置不同的</a:t>
            </a:r>
            <a:r>
              <a:rPr kumimoji="1" lang="zh-CN" altLang="en-US" b="1" dirty="0"/>
              <a:t>访问权限。</a:t>
            </a:r>
            <a:endParaRPr kumimoji="1" lang="en-US" altLang="zh-CN" b="1" dirty="0"/>
          </a:p>
          <a:p>
            <a:endParaRPr kumimoji="1" lang="en-US" altLang="zh-CN" b="1" dirty="0"/>
          </a:p>
          <a:p>
            <a:pPr marL="285750" indent="-285750">
              <a:buFont typeface="Arial" panose="020B0604020202090204" pitchFamily="34" charset="0"/>
              <a:buChar char="•"/>
            </a:pPr>
            <a:r>
              <a:rPr kumimoji="1" lang="zh-CN" altLang="en-US" dirty="0"/>
              <a:t>定义类之后，可以像语言内建的类型一样，用类来定义变量，该变量通常称为</a:t>
            </a:r>
            <a:r>
              <a:rPr kumimoji="1" lang="zh-CN" altLang="en-US" b="1" dirty="0"/>
              <a:t>对象。（</a:t>
            </a:r>
            <a:r>
              <a:rPr kumimoji="1" lang="zh-CN" altLang="en-US" dirty="0"/>
              <a:t>类的实例化</a:t>
            </a:r>
            <a:r>
              <a:rPr kumimoji="1" lang="zh-CN" altLang="en-US" b="1" dirty="0"/>
              <a:t>）</a:t>
            </a:r>
            <a:endParaRPr kumimoji="1" lang="en-US" altLang="zh-CN" b="1" dirty="0"/>
          </a:p>
          <a:p>
            <a:endParaRPr kumimoji="1" lang="en-US" altLang="zh-CN" b="1" dirty="0"/>
          </a:p>
          <a:p>
            <a:pPr marL="285750" indent="-285750">
              <a:buFont typeface="Arial" panose="020B0604020202090204" pitchFamily="34" charset="0"/>
              <a:buChar char="•"/>
            </a:pPr>
            <a:r>
              <a:rPr kumimoji="1" lang="zh-CN" altLang="en-US" dirty="0"/>
              <a:t>类具有</a:t>
            </a:r>
            <a:r>
              <a:rPr kumimoji="1" lang="zh-CN" altLang="en-US" b="1" dirty="0"/>
              <a:t>继承性</a:t>
            </a:r>
            <a:r>
              <a:rPr kumimoji="1" lang="zh-CN" altLang="en-US" dirty="0"/>
              <a:t>，</a:t>
            </a:r>
            <a:r>
              <a:rPr kumimoji="1" lang="zh-CN" altLang="en-US" b="1" dirty="0"/>
              <a:t>多态性。</a:t>
            </a:r>
            <a:endParaRPr kumimoji="1" lang="en-US" altLang="zh-CN"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类的成员</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6</a:t>
            </a:fld>
            <a:endParaRPr lang="zh-CN" altLang="en-US" dirty="0"/>
          </a:p>
        </p:txBody>
      </p:sp>
      <p:sp>
        <p:nvSpPr>
          <p:cNvPr id="3" name="文本框 2"/>
          <p:cNvSpPr txBox="1"/>
          <p:nvPr/>
        </p:nvSpPr>
        <p:spPr>
          <a:xfrm>
            <a:off x="497840" y="1706880"/>
            <a:ext cx="8017510" cy="1754326"/>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b="1" dirty="0"/>
              <a:t>成员函数</a:t>
            </a:r>
            <a:r>
              <a:rPr kumimoji="1" lang="zh-CN" altLang="en-US" dirty="0"/>
              <a:t>：定义在一个类中的函数，这些成员函数构成了这个类的</a:t>
            </a:r>
            <a:r>
              <a:rPr kumimoji="1" lang="zh-CN" altLang="en-US" b="1" dirty="0"/>
              <a:t>操作集</a:t>
            </a:r>
            <a:r>
              <a:rPr kumimoji="1" lang="zh-CN" altLang="en-US" dirty="0"/>
              <a:t>。</a:t>
            </a:r>
          </a:p>
          <a:p>
            <a:pPr marL="285750" indent="-285750">
              <a:buFont typeface="Arial" panose="020B0604020202090204" pitchFamily="34" charset="0"/>
              <a:buChar char="•"/>
            </a:pPr>
            <a:endParaRPr kumimoji="1" lang="zh-CN" altLang="en-US" dirty="0"/>
          </a:p>
          <a:p>
            <a:pPr marL="285750" indent="-285750">
              <a:buFont typeface="Arial" panose="020B0604020202090204" pitchFamily="34" charset="0"/>
              <a:buChar char="•"/>
            </a:pPr>
            <a:r>
              <a:rPr kumimoji="1" lang="zh-CN" altLang="en-US" b="1" dirty="0"/>
              <a:t>数据成员</a:t>
            </a:r>
            <a:r>
              <a:rPr kumimoji="1" lang="zh-CN" altLang="en-US" dirty="0"/>
              <a:t>：定义在一个类中的变量，每个数据成员都有确定的类型，因而用它们的值集可以构造出这个类的</a:t>
            </a:r>
            <a:r>
              <a:rPr kumimoji="1" lang="zh-CN" altLang="en-US" b="1" dirty="0"/>
              <a:t>值集</a:t>
            </a:r>
            <a:r>
              <a:rPr kumimoji="1" lang="zh-CN" altLang="en-US" dirty="0"/>
              <a:t>。</a:t>
            </a:r>
          </a:p>
          <a:p>
            <a:pPr marL="285750" indent="-285750">
              <a:buFont typeface="Arial" panose="020B0604020202090204" pitchFamily="34" charset="0"/>
              <a:buChar char="•"/>
            </a:pPr>
            <a:endParaRPr kumimoji="1" lang="zh-CN" altLang="en-US" dirty="0"/>
          </a:p>
          <a:p>
            <a:endParaRPr kumimoji="1" lang="zh-CN" altLang="en-US" dirty="0"/>
          </a:p>
        </p:txBody>
      </p:sp>
      <p:pic>
        <p:nvPicPr>
          <p:cNvPr id="5"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1" y="3046400"/>
            <a:ext cx="4258310" cy="26659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类的访问控制权限</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7</a:t>
            </a:fld>
            <a:endParaRPr lang="zh-CN" altLang="en-US"/>
          </a:p>
        </p:txBody>
      </p:sp>
      <p:sp>
        <p:nvSpPr>
          <p:cNvPr id="3" name="文本框 2"/>
          <p:cNvSpPr txBox="1"/>
          <p:nvPr/>
        </p:nvSpPr>
        <p:spPr>
          <a:xfrm>
            <a:off x="751116" y="1700414"/>
            <a:ext cx="7148945" cy="2585323"/>
          </a:xfrm>
          <a:prstGeom prst="rect">
            <a:avLst/>
          </a:prstGeom>
          <a:noFill/>
        </p:spPr>
        <p:txBody>
          <a:bodyPr wrap="square" rtlCol="0">
            <a:spAutoFit/>
          </a:bodyPr>
          <a:lstStyle/>
          <a:p>
            <a:pPr marL="285750" indent="-285750">
              <a:buFont typeface="Arial" panose="020B0604020202090204" pitchFamily="34" charset="0"/>
              <a:buChar char="•"/>
            </a:pPr>
            <a:r>
              <a:rPr kumimoji="1" lang="en-US" altLang="zh-CN" dirty="0"/>
              <a:t>C++</a:t>
            </a:r>
            <a:r>
              <a:rPr kumimoji="1" lang="zh-CN" altLang="en-US" dirty="0"/>
              <a:t>访问控制权限：</a:t>
            </a:r>
            <a:endParaRPr kumimoji="1" lang="en-US" altLang="zh-CN" dirty="0"/>
          </a:p>
          <a:p>
            <a:endParaRPr kumimoji="1" lang="en-US" altLang="zh-CN" dirty="0"/>
          </a:p>
          <a:p>
            <a:pPr marL="742950" lvl="1" indent="-285750">
              <a:buFont typeface="Arial" panose="020B0604020202090204" pitchFamily="34" charset="0"/>
              <a:buChar char="•"/>
            </a:pPr>
            <a:r>
              <a:rPr kumimoji="1" lang="en-US" altLang="zh-CN" b="1" dirty="0"/>
              <a:t>Public</a:t>
            </a:r>
            <a:r>
              <a:rPr kumimoji="1" lang="en-US" altLang="zh-CN" dirty="0"/>
              <a:t>:</a:t>
            </a:r>
            <a:r>
              <a:rPr kumimoji="1" lang="zh-CN" altLang="en-US" dirty="0"/>
              <a:t>允许在同一程序的任何地方引用</a:t>
            </a:r>
            <a:r>
              <a:rPr kumimoji="1" lang="en-US" altLang="zh-CN" dirty="0"/>
              <a:t>;</a:t>
            </a:r>
          </a:p>
          <a:p>
            <a:pPr lvl="1"/>
            <a:endParaRPr kumimoji="1" lang="en-US" altLang="zh-CN" dirty="0"/>
          </a:p>
          <a:p>
            <a:pPr marL="742950" lvl="1" indent="-285750">
              <a:buFont typeface="Arial" panose="020B0604020202090204" pitchFamily="34" charset="0"/>
              <a:buChar char="•"/>
            </a:pPr>
            <a:r>
              <a:rPr kumimoji="1" lang="en-US" altLang="zh-CN" b="1" dirty="0"/>
              <a:t>Private</a:t>
            </a:r>
            <a:r>
              <a:rPr kumimoji="1" lang="en-US" altLang="zh-CN" dirty="0"/>
              <a:t>:</a:t>
            </a:r>
            <a:r>
              <a:rPr kumimoji="1" lang="zh-CN" altLang="en-US" dirty="0"/>
              <a:t>只允许在本类的成员函数实现体中引用</a:t>
            </a:r>
            <a:r>
              <a:rPr kumimoji="1" lang="en-US" altLang="zh-CN" dirty="0"/>
              <a:t>;</a:t>
            </a:r>
          </a:p>
          <a:p>
            <a:pPr lvl="1"/>
            <a:endParaRPr kumimoji="1" lang="en-US" altLang="zh-CN" dirty="0"/>
          </a:p>
          <a:p>
            <a:pPr marL="742950" lvl="1" indent="-285750">
              <a:buFont typeface="Arial" panose="020B0604020202090204" pitchFamily="34" charset="0"/>
              <a:buChar char="•"/>
            </a:pPr>
            <a:r>
              <a:rPr kumimoji="1" lang="en-US" altLang="zh-CN" b="1" dirty="0"/>
              <a:t>Protected</a:t>
            </a:r>
            <a:r>
              <a:rPr kumimoji="1" lang="en-US" altLang="zh-CN" dirty="0"/>
              <a:t>:</a:t>
            </a:r>
            <a:r>
              <a:rPr kumimoji="1" lang="zh-CN" altLang="en-US" dirty="0"/>
              <a:t>允许在本类的成员函数实现体中引用</a:t>
            </a:r>
            <a:r>
              <a:rPr kumimoji="1" lang="en-US" altLang="zh-CN" dirty="0"/>
              <a:t>, </a:t>
            </a:r>
            <a:r>
              <a:rPr kumimoji="1" lang="zh-CN" altLang="en-US" dirty="0"/>
              <a:t>以及在满足一定条件的子类的成员函数实现体中引用。 </a:t>
            </a:r>
          </a:p>
          <a:p>
            <a:pPr marL="742950" lvl="1" indent="-285750">
              <a:buFont typeface="Arial" panose="020B0604020202090204" pitchFamily="34" charset="0"/>
              <a:buChar char="•"/>
            </a:pPr>
            <a:endParaRPr kumimoji="1"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类的构造函数</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8</a:t>
            </a:fld>
            <a:endParaRPr lang="zh-CN" altLang="en-US"/>
          </a:p>
        </p:txBody>
      </p:sp>
      <p:sp>
        <p:nvSpPr>
          <p:cNvPr id="4" name="文本框 3"/>
          <p:cNvSpPr txBox="1"/>
          <p:nvPr/>
        </p:nvSpPr>
        <p:spPr>
          <a:xfrm>
            <a:off x="497840" y="1666241"/>
            <a:ext cx="7711440" cy="1200329"/>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构造函数：类的构造函数由编译器</a:t>
            </a:r>
            <a:r>
              <a:rPr kumimoji="1" lang="zh-CN" altLang="en-US" b="1" dirty="0"/>
              <a:t>自动生成</a:t>
            </a:r>
            <a:r>
              <a:rPr kumimoji="1" lang="zh-CN" altLang="en-US" dirty="0"/>
              <a:t>调用语句，用于对象数据成员的</a:t>
            </a:r>
            <a:r>
              <a:rPr kumimoji="1" lang="zh-CN" altLang="en-US" b="1" dirty="0"/>
              <a:t>初始化</a:t>
            </a:r>
            <a:r>
              <a:rPr kumimoji="1" lang="zh-CN" altLang="en-US" dirty="0"/>
              <a:t>以及其他初始化工作。</a:t>
            </a:r>
            <a:endParaRPr kumimoji="1" lang="en-US" altLang="zh-CN" dirty="0"/>
          </a:p>
          <a:p>
            <a:pPr marL="285750" indent="-285750">
              <a:buFont typeface="Arial" panose="020B0604020202090204" pitchFamily="34" charset="0"/>
              <a:buChar char="•"/>
            </a:pPr>
            <a:r>
              <a:rPr kumimoji="1" lang="zh-CN" altLang="en-US" dirty="0"/>
              <a:t>构造函数没有返回值类型，函数名与类名相同。</a:t>
            </a:r>
            <a:endParaRPr kumimoji="1" lang="en-US" altLang="zh-CN" dirty="0"/>
          </a:p>
          <a:p>
            <a:pPr marL="285750" indent="-285750">
              <a:buFont typeface="Arial" panose="020B0604020202090204" pitchFamily="34" charset="0"/>
              <a:buChar char="•"/>
            </a:pPr>
            <a:r>
              <a:rPr kumimoji="1" lang="zh-CN" altLang="en-US" dirty="0"/>
              <a:t>类的构造函数可以</a:t>
            </a:r>
            <a:r>
              <a:rPr kumimoji="1" lang="zh-CN" altLang="en-US" b="1" dirty="0"/>
              <a:t>重载</a:t>
            </a:r>
            <a:r>
              <a:rPr kumimoji="1" lang="zh-CN" altLang="en-US" dirty="0"/>
              <a:t>，即可以使用不同的函数参数进行对象初始化</a:t>
            </a:r>
          </a:p>
        </p:txBody>
      </p:sp>
      <p:pic>
        <p:nvPicPr>
          <p:cNvPr id="5" name="图片 4"/>
          <p:cNvPicPr>
            <a:picLocks noChangeAspect="1"/>
          </p:cNvPicPr>
          <p:nvPr/>
        </p:nvPicPr>
        <p:blipFill>
          <a:blip r:embed="rId3"/>
          <a:stretch>
            <a:fillRect/>
          </a:stretch>
        </p:blipFill>
        <p:spPr>
          <a:xfrm>
            <a:off x="751116" y="2866570"/>
            <a:ext cx="4633033" cy="18476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1116" y="458410"/>
            <a:ext cx="8149602" cy="994375"/>
          </a:xfrm>
        </p:spPr>
        <p:txBody>
          <a:bodyPr>
            <a:normAutofit/>
          </a:bodyPr>
          <a:lstStyle/>
          <a:p>
            <a:r>
              <a:rPr lang="zh-CN" altLang="en-US" sz="3200" dirty="0"/>
              <a:t>类的构造函数</a:t>
            </a:r>
            <a:r>
              <a:rPr lang="en-US" altLang="zh-CN" sz="3200" dirty="0"/>
              <a:t>—</a:t>
            </a:r>
            <a:r>
              <a:rPr lang="zh-CN" altLang="en-US" sz="3200" dirty="0"/>
              <a:t>初始化列表</a:t>
            </a:r>
          </a:p>
        </p:txBody>
      </p:sp>
      <p:sp>
        <p:nvSpPr>
          <p:cNvPr id="8" name="灯片编号占位符 7"/>
          <p:cNvSpPr>
            <a:spLocks noGrp="1"/>
          </p:cNvSpPr>
          <p:nvPr>
            <p:ph type="sldNum" sz="quarter" idx="12"/>
          </p:nvPr>
        </p:nvSpPr>
        <p:spPr/>
        <p:txBody>
          <a:bodyPr/>
          <a:lstStyle/>
          <a:p>
            <a:fld id="{AF201765-28EA-41EE-8360-4DCDA7AD8B0A}" type="slidenum">
              <a:rPr lang="zh-CN" altLang="en-US" smtClean="0"/>
              <a:t>9</a:t>
            </a:fld>
            <a:endParaRPr lang="zh-CN" altLang="en-US"/>
          </a:p>
        </p:txBody>
      </p:sp>
      <p:sp>
        <p:nvSpPr>
          <p:cNvPr id="4" name="文本框 3"/>
          <p:cNvSpPr txBox="1"/>
          <p:nvPr/>
        </p:nvSpPr>
        <p:spPr>
          <a:xfrm>
            <a:off x="447040" y="1645921"/>
            <a:ext cx="7711440" cy="923330"/>
          </a:xfrm>
          <a:prstGeom prst="rect">
            <a:avLst/>
          </a:prstGeom>
          <a:noFill/>
        </p:spPr>
        <p:txBody>
          <a:bodyPr wrap="square" rtlCol="0">
            <a:spAutoFit/>
          </a:bodyPr>
          <a:lstStyle/>
          <a:p>
            <a:pPr marL="285750" indent="-285750">
              <a:buFont typeface="Arial" panose="020B0604020202090204" pitchFamily="34" charset="0"/>
              <a:buChar char="•"/>
            </a:pPr>
            <a:r>
              <a:rPr kumimoji="1" lang="zh-CN" altLang="en-US" dirty="0"/>
              <a:t>构造函数可以使用初始化列表</a:t>
            </a:r>
            <a:r>
              <a:rPr kumimoji="1" lang="zh-CN" altLang="en-US" b="1" dirty="0"/>
              <a:t>初始化数据成员</a:t>
            </a:r>
            <a:r>
              <a:rPr kumimoji="1" lang="zh-CN" altLang="en-US" dirty="0"/>
              <a:t>；</a:t>
            </a:r>
            <a:endParaRPr kumimoji="1" lang="en-US" altLang="zh-CN" dirty="0"/>
          </a:p>
          <a:p>
            <a:pPr marL="285750" indent="-285750">
              <a:buFont typeface="Arial" panose="020B0604020202090204" pitchFamily="34" charset="0"/>
              <a:buChar char="•"/>
            </a:pPr>
            <a:r>
              <a:rPr kumimoji="1" lang="zh-CN" altLang="en-US" dirty="0"/>
              <a:t>该列表在定义构造函数时使用；</a:t>
            </a:r>
            <a:endParaRPr kumimoji="1" lang="en-US" altLang="zh-CN" dirty="0"/>
          </a:p>
          <a:p>
            <a:pPr marL="285750" indent="-285750">
              <a:buFont typeface="Arial" panose="020B0604020202090204" pitchFamily="34" charset="0"/>
              <a:buChar char="•"/>
            </a:pPr>
            <a:r>
              <a:rPr kumimoji="1" lang="zh-CN" altLang="en-US" dirty="0"/>
              <a:t>使用</a:t>
            </a:r>
            <a:r>
              <a:rPr kumimoji="1" lang="zh-CN" altLang="en-US" b="1" dirty="0"/>
              <a:t>数据成员（初始值）</a:t>
            </a:r>
            <a:r>
              <a:rPr kumimoji="1" lang="zh-CN" altLang="en-US" dirty="0"/>
              <a:t>的形式</a:t>
            </a:r>
          </a:p>
        </p:txBody>
      </p:sp>
      <p:pic>
        <p:nvPicPr>
          <p:cNvPr id="9" name="图片 8"/>
          <p:cNvPicPr>
            <a:picLocks noChangeAspect="1"/>
          </p:cNvPicPr>
          <p:nvPr/>
        </p:nvPicPr>
        <p:blipFill>
          <a:blip r:embed="rId3"/>
          <a:stretch>
            <a:fillRect/>
          </a:stretch>
        </p:blipFill>
        <p:spPr>
          <a:xfrm>
            <a:off x="447040" y="2569251"/>
            <a:ext cx="4893819" cy="2136143"/>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3249</Words>
  <Application>Microsoft Office PowerPoint</Application>
  <PresentationFormat>全屏显示(4:3)</PresentationFormat>
  <Paragraphs>347</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DFKai-SB</vt:lpstr>
      <vt:lpstr>等线</vt:lpstr>
      <vt:lpstr>华文中宋</vt:lpstr>
      <vt:lpstr>宋体</vt:lpstr>
      <vt:lpstr>Arial</vt:lpstr>
      <vt:lpstr>Calibri</vt:lpstr>
      <vt:lpstr>Calibri Light</vt:lpstr>
      <vt:lpstr>Times New Roman</vt:lpstr>
      <vt:lpstr>Wingdings</vt:lpstr>
      <vt:lpstr>Office 主题</vt:lpstr>
      <vt:lpstr>面向对象程序设计简介 </vt:lpstr>
      <vt:lpstr>主要内容</vt:lpstr>
      <vt:lpstr>程序设计范型--Programming paradigm</vt:lpstr>
      <vt:lpstr>面向对象的基本概念体系</vt:lpstr>
      <vt:lpstr>类—用户自定义类型</vt:lpstr>
      <vt:lpstr>类的成员</vt:lpstr>
      <vt:lpstr>类的访问控制权限</vt:lpstr>
      <vt:lpstr>类的构造函数</vt:lpstr>
      <vt:lpstr>类的构造函数—初始化列表</vt:lpstr>
      <vt:lpstr>类的析构函数</vt:lpstr>
      <vt:lpstr>对象</vt:lpstr>
      <vt:lpstr>实例化及其机制</vt:lpstr>
      <vt:lpstr>实例化及其机制</vt:lpstr>
      <vt:lpstr>类的继承性和类的层次结构</vt:lpstr>
      <vt:lpstr>类的继承性和类的层次结构</vt:lpstr>
      <vt:lpstr>类的继承性和类的层次结构</vt:lpstr>
      <vt:lpstr>类的继承性和类的层次结构</vt:lpstr>
      <vt:lpstr>类的继承性和类的层次结构—访问控制</vt:lpstr>
      <vt:lpstr>重写（override）与重载（overload）</vt:lpstr>
      <vt:lpstr>函数重载（overload）</vt:lpstr>
      <vt:lpstr>构造函数重载</vt:lpstr>
      <vt:lpstr>操作符重载</vt:lpstr>
      <vt:lpstr>操作符重载</vt:lpstr>
      <vt:lpstr>重写（override）、虚函数与多态</vt:lpstr>
      <vt:lpstr>重写（override）、虚函数与多态</vt:lpstr>
      <vt:lpstr>重写（override）、虚函数与多态</vt:lpstr>
      <vt:lpstr>重定义（隐藏）</vt:lpstr>
      <vt:lpstr>友元</vt:lpstr>
      <vt:lpstr>本周上机题</vt:lpstr>
      <vt:lpstr>本周上机题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Wu</dc:creator>
  <cp:lastModifiedBy>Jilan Xu</cp:lastModifiedBy>
  <cp:revision>726</cp:revision>
  <dcterms:created xsi:type="dcterms:W3CDTF">2022-09-26T01:05:25Z</dcterms:created>
  <dcterms:modified xsi:type="dcterms:W3CDTF">2022-09-26T08:05:18Z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A4B5DF5238FA44CDA430413C7C8272E9</vt:lpwstr>
  </property>
  <property fmtid="{D5CDD505-2E9C-101B-9397-08002B2CF9AE}" pid="3" name="KSOProductBuildVer">
    <vt:lpwstr>2052-4.0.1.6533</vt:lpwstr>
  </property>
</Properties>
</file>